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Roboto"/>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aleway-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3.jpg>
</file>

<file path=ppt/media/image14.jpg>
</file>

<file path=ppt/media/image15.png>
</file>

<file path=ppt/media/image16.png>
</file>

<file path=ppt/media/image17.png>
</file>

<file path=ppt/media/image18.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f4961e45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f4961e45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cf018a2f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1cf018a2f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1f2d3ebe3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1f2d3ebe3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1f2d3ebe3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1f2d3ebe3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cf018a2f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cf018a2f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1f4961e45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1f4961e45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2600"/>
              <a:buNone/>
              <a:defRPr sz="2600">
                <a:solidFill>
                  <a:srgbClr val="FFFFFF"/>
                </a:solidFill>
              </a:defRPr>
            </a:lvl1pPr>
            <a:lvl2pPr lvl="1">
              <a:spcBef>
                <a:spcPts val="0"/>
              </a:spcBef>
              <a:spcAft>
                <a:spcPts val="0"/>
              </a:spcAft>
              <a:buClr>
                <a:srgbClr val="FFFFFF"/>
              </a:buClr>
              <a:buSzPts val="2600"/>
              <a:buNone/>
              <a:defRPr sz="2600">
                <a:solidFill>
                  <a:srgbClr val="FFFFFF"/>
                </a:solidFill>
              </a:defRPr>
            </a:lvl2pPr>
            <a:lvl3pPr lvl="2">
              <a:spcBef>
                <a:spcPts val="0"/>
              </a:spcBef>
              <a:spcAft>
                <a:spcPts val="0"/>
              </a:spcAft>
              <a:buClr>
                <a:srgbClr val="FFFFFF"/>
              </a:buClr>
              <a:buSzPts val="2600"/>
              <a:buNone/>
              <a:defRPr sz="2600">
                <a:solidFill>
                  <a:srgbClr val="FFFFFF"/>
                </a:solidFill>
              </a:defRPr>
            </a:lvl3pPr>
            <a:lvl4pPr lvl="3">
              <a:spcBef>
                <a:spcPts val="0"/>
              </a:spcBef>
              <a:spcAft>
                <a:spcPts val="0"/>
              </a:spcAft>
              <a:buClr>
                <a:srgbClr val="FFFFFF"/>
              </a:buClr>
              <a:buSzPts val="2600"/>
              <a:buNone/>
              <a:defRPr sz="2600">
                <a:solidFill>
                  <a:srgbClr val="FFFFFF"/>
                </a:solidFill>
              </a:defRPr>
            </a:lvl4pPr>
            <a:lvl5pPr lvl="4">
              <a:spcBef>
                <a:spcPts val="0"/>
              </a:spcBef>
              <a:spcAft>
                <a:spcPts val="0"/>
              </a:spcAft>
              <a:buClr>
                <a:srgbClr val="FFFFFF"/>
              </a:buClr>
              <a:buSzPts val="2600"/>
              <a:buNone/>
              <a:defRPr sz="2600">
                <a:solidFill>
                  <a:srgbClr val="FFFFFF"/>
                </a:solidFill>
              </a:defRPr>
            </a:lvl5pPr>
            <a:lvl6pPr lvl="5">
              <a:spcBef>
                <a:spcPts val="0"/>
              </a:spcBef>
              <a:spcAft>
                <a:spcPts val="0"/>
              </a:spcAft>
              <a:buClr>
                <a:srgbClr val="FFFFFF"/>
              </a:buClr>
              <a:buSzPts val="2600"/>
              <a:buNone/>
              <a:defRPr sz="2600">
                <a:solidFill>
                  <a:srgbClr val="FFFFFF"/>
                </a:solidFill>
              </a:defRPr>
            </a:lvl6pPr>
            <a:lvl7pPr lvl="6">
              <a:spcBef>
                <a:spcPts val="0"/>
              </a:spcBef>
              <a:spcAft>
                <a:spcPts val="0"/>
              </a:spcAft>
              <a:buClr>
                <a:srgbClr val="FFFFFF"/>
              </a:buClr>
              <a:buSzPts val="2600"/>
              <a:buNone/>
              <a:defRPr sz="2600">
                <a:solidFill>
                  <a:srgbClr val="FFFFFF"/>
                </a:solidFill>
              </a:defRPr>
            </a:lvl7pPr>
            <a:lvl8pPr lvl="7">
              <a:spcBef>
                <a:spcPts val="0"/>
              </a:spcBef>
              <a:spcAft>
                <a:spcPts val="0"/>
              </a:spcAft>
              <a:buClr>
                <a:srgbClr val="FFFFFF"/>
              </a:buClr>
              <a:buSzPts val="2600"/>
              <a:buNone/>
              <a:defRPr sz="2600">
                <a:solidFill>
                  <a:srgbClr val="FFFFFF"/>
                </a:solidFill>
              </a:defRPr>
            </a:lvl8pPr>
            <a:lvl9pPr lvl="8">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jpg"/><Relationship Id="rId4" Type="http://schemas.openxmlformats.org/officeDocument/2006/relationships/image" Target="../media/image3.jpg"/><Relationship Id="rId5" Type="http://schemas.openxmlformats.org/officeDocument/2006/relationships/image" Target="../media/image2.jpg"/><Relationship Id="rId6" Type="http://schemas.openxmlformats.org/officeDocument/2006/relationships/image" Target="../media/image6.png"/><Relationship Id="rId7" Type="http://schemas.openxmlformats.org/officeDocument/2006/relationships/image" Target="../media/image10.png"/><Relationship Id="rId8"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18.png"/><Relationship Id="rId5"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1.jp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p:nvPr/>
        </p:nvSpPr>
        <p:spPr>
          <a:xfrm>
            <a:off x="0" y="0"/>
            <a:ext cx="9144000" cy="5185800"/>
          </a:xfrm>
          <a:prstGeom prst="rect">
            <a:avLst/>
          </a:prstGeom>
          <a:solidFill>
            <a:schemeClr val="lt2"/>
          </a:solidFill>
          <a:ln cap="flat" cmpd="sng" w="9525">
            <a:solidFill>
              <a:schemeClr val="lt1"/>
            </a:solidFill>
            <a:prstDash val="solid"/>
            <a:round/>
            <a:headEnd len="sm" w="sm" type="none"/>
            <a:tailEnd len="sm" w="sm" type="none"/>
          </a:ln>
          <a:effectLst>
            <a:reflection blurRad="0" dir="5400000" dist="38100" endA="0" endPos="23000" fadeDir="5400012" kx="0" rotWithShape="0" algn="bl" stA="30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lt1"/>
              </a:highlight>
              <a:latin typeface="Lato"/>
              <a:ea typeface="Lato"/>
              <a:cs typeface="Lato"/>
              <a:sym typeface="Lato"/>
            </a:endParaRPr>
          </a:p>
        </p:txBody>
      </p:sp>
      <p:pic>
        <p:nvPicPr>
          <p:cNvPr id="177" name="Google Shape;177;p18"/>
          <p:cNvPicPr preferRelativeResize="0"/>
          <p:nvPr/>
        </p:nvPicPr>
        <p:blipFill>
          <a:blip r:embed="rId3">
            <a:alphaModFix amt="29000"/>
          </a:blip>
          <a:stretch>
            <a:fillRect/>
          </a:stretch>
        </p:blipFill>
        <p:spPr>
          <a:xfrm>
            <a:off x="-76200" y="-25400"/>
            <a:ext cx="9205562" cy="5185800"/>
          </a:xfrm>
          <a:prstGeom prst="rect">
            <a:avLst/>
          </a:prstGeom>
          <a:noFill/>
          <a:ln>
            <a:noFill/>
          </a:ln>
        </p:spPr>
      </p:pic>
      <p:sp>
        <p:nvSpPr>
          <p:cNvPr id="178" name="Google Shape;178;p18"/>
          <p:cNvSpPr/>
          <p:nvPr/>
        </p:nvSpPr>
        <p:spPr>
          <a:xfrm>
            <a:off x="-76175" y="1609950"/>
            <a:ext cx="9205500" cy="1965900"/>
          </a:xfrm>
          <a:prstGeom prst="rect">
            <a:avLst/>
          </a:prstGeom>
          <a:solidFill>
            <a:srgbClr val="FFFFFF">
              <a:alpha val="734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9" name="Google Shape;179;p18"/>
          <p:cNvSpPr txBox="1"/>
          <p:nvPr>
            <p:ph type="ctrTitle"/>
          </p:nvPr>
        </p:nvSpPr>
        <p:spPr>
          <a:xfrm>
            <a:off x="-45425" y="1579325"/>
            <a:ext cx="7150200" cy="9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900"/>
              <a:t>Predicting Apartment Rental Trends: </a:t>
            </a:r>
            <a:endParaRPr sz="2900"/>
          </a:p>
          <a:p>
            <a:pPr indent="0" lvl="0" marL="0" rtl="0" algn="l">
              <a:spcBef>
                <a:spcPts val="0"/>
              </a:spcBef>
              <a:spcAft>
                <a:spcPts val="0"/>
              </a:spcAft>
              <a:buNone/>
            </a:pPr>
            <a:r>
              <a:rPr lang="en-GB" sz="2900"/>
              <a:t>A Machine Learning Approach</a:t>
            </a:r>
            <a:endParaRPr sz="2500"/>
          </a:p>
        </p:txBody>
      </p:sp>
      <p:sp>
        <p:nvSpPr>
          <p:cNvPr id="180" name="Google Shape;180;p18"/>
          <p:cNvSpPr txBox="1"/>
          <p:nvPr>
            <p:ph idx="1" type="subTitle"/>
          </p:nvPr>
        </p:nvSpPr>
        <p:spPr>
          <a:xfrm>
            <a:off x="-45300" y="2569350"/>
            <a:ext cx="5953800" cy="10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2"/>
                </a:solidFill>
              </a:rPr>
              <a:t>Collaborators: Yara El-Emam </a:t>
            </a:r>
            <a:r>
              <a:rPr b="1" lang="en-GB" sz="1200">
                <a:solidFill>
                  <a:schemeClr val="dk2"/>
                </a:solidFill>
              </a:rPr>
              <a:t>ll</a:t>
            </a:r>
            <a:r>
              <a:rPr lang="en-GB" sz="1200">
                <a:solidFill>
                  <a:schemeClr val="dk2"/>
                </a:solidFill>
              </a:rPr>
              <a:t> Zane Huttinga </a:t>
            </a:r>
            <a:r>
              <a:rPr b="1" lang="en-GB" sz="1200">
                <a:solidFill>
                  <a:schemeClr val="dk2"/>
                </a:solidFill>
              </a:rPr>
              <a:t>II</a:t>
            </a:r>
            <a:r>
              <a:rPr lang="en-GB" sz="1200">
                <a:solidFill>
                  <a:schemeClr val="dk2"/>
                </a:solidFill>
              </a:rPr>
              <a:t> Kimberly Her </a:t>
            </a:r>
            <a:r>
              <a:rPr b="1" lang="en-GB" sz="1200">
                <a:solidFill>
                  <a:schemeClr val="dk2"/>
                </a:solidFill>
              </a:rPr>
              <a:t>II</a:t>
            </a:r>
            <a:r>
              <a:rPr lang="en-GB" sz="1200">
                <a:solidFill>
                  <a:schemeClr val="dk2"/>
                </a:solidFill>
              </a:rPr>
              <a:t> Chinna Maijala</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GB" sz="1200">
                <a:solidFill>
                  <a:schemeClr val="dk2"/>
                </a:solidFill>
              </a:rPr>
              <a:t>December 16, 2024</a:t>
            </a:r>
            <a:endParaRPr sz="1200">
              <a:solidFill>
                <a:schemeClr val="dk2"/>
              </a:solidFill>
            </a:endParaRPr>
          </a:p>
          <a:p>
            <a:pPr indent="0" lvl="0" marL="0" rtl="0" algn="l">
              <a:spcBef>
                <a:spcPts val="0"/>
              </a:spcBef>
              <a:spcAft>
                <a:spcPts val="0"/>
              </a:spcAft>
              <a:buNone/>
            </a:pPr>
            <a:r>
              <a:rPr lang="en-GB" sz="1200">
                <a:solidFill>
                  <a:schemeClr val="dk2"/>
                </a:solidFill>
              </a:rPr>
              <a:t>University of MN - Data Analytics Bootcamp</a:t>
            </a:r>
            <a:endParaRPr sz="12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7"/>
          <p:cNvPicPr preferRelativeResize="0"/>
          <p:nvPr/>
        </p:nvPicPr>
        <p:blipFill>
          <a:blip r:embed="rId3">
            <a:alphaModFix/>
          </a:blip>
          <a:stretch>
            <a:fillRect/>
          </a:stretch>
        </p:blipFill>
        <p:spPr>
          <a:xfrm>
            <a:off x="4631250" y="1446288"/>
            <a:ext cx="4339776" cy="3076525"/>
          </a:xfrm>
          <a:prstGeom prst="rect">
            <a:avLst/>
          </a:prstGeom>
          <a:noFill/>
          <a:ln>
            <a:noFill/>
          </a:ln>
        </p:spPr>
      </p:pic>
      <p:sp>
        <p:nvSpPr>
          <p:cNvPr id="243" name="Google Shape;243;p27"/>
          <p:cNvSpPr txBox="1"/>
          <p:nvPr>
            <p:ph type="title"/>
          </p:nvPr>
        </p:nvSpPr>
        <p:spPr>
          <a:xfrm>
            <a:off x="427050" y="411900"/>
            <a:ext cx="3893400" cy="103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2150">
                <a:solidFill>
                  <a:srgbClr val="0E0E0E"/>
                </a:solidFill>
                <a:latin typeface="Arial"/>
                <a:ea typeface="Arial"/>
                <a:cs typeface="Arial"/>
                <a:sym typeface="Arial"/>
              </a:rPr>
              <a:t>Random Forest Regressor</a:t>
            </a:r>
            <a:endParaRPr sz="2150">
              <a:solidFill>
                <a:srgbClr val="0E0E0E"/>
              </a:solidFill>
              <a:latin typeface="Arial"/>
              <a:ea typeface="Arial"/>
              <a:cs typeface="Arial"/>
              <a:sym typeface="Arial"/>
            </a:endParaRPr>
          </a:p>
          <a:p>
            <a:pPr indent="0" lvl="0" marL="0" rtl="0" algn="l">
              <a:lnSpc>
                <a:spcPct val="100000"/>
              </a:lnSpc>
              <a:spcBef>
                <a:spcPts val="0"/>
              </a:spcBef>
              <a:spcAft>
                <a:spcPts val="0"/>
              </a:spcAft>
              <a:buNone/>
            </a:pPr>
            <a:r>
              <a:rPr b="0" lang="en-GB" sz="2150"/>
              <a:t>03</a:t>
            </a:r>
            <a:endParaRPr sz="2150"/>
          </a:p>
          <a:p>
            <a:pPr indent="0" lvl="0" marL="0" rtl="0" algn="l">
              <a:spcBef>
                <a:spcPts val="0"/>
              </a:spcBef>
              <a:spcAft>
                <a:spcPts val="0"/>
              </a:spcAft>
              <a:buNone/>
            </a:pPr>
            <a:r>
              <a:t/>
            </a:r>
            <a:endParaRPr b="0"/>
          </a:p>
        </p:txBody>
      </p:sp>
      <p:sp>
        <p:nvSpPr>
          <p:cNvPr id="244" name="Google Shape;244;p27"/>
          <p:cNvSpPr txBox="1"/>
          <p:nvPr>
            <p:ph idx="1" type="body"/>
          </p:nvPr>
        </p:nvSpPr>
        <p:spPr>
          <a:xfrm>
            <a:off x="427050" y="1167800"/>
            <a:ext cx="4584900" cy="3975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000">
                <a:solidFill>
                  <a:srgbClr val="0E0E0E"/>
                </a:solidFill>
                <a:latin typeface="Arial"/>
                <a:ea typeface="Arial"/>
                <a:cs typeface="Arial"/>
                <a:sym typeface="Arial"/>
              </a:rPr>
              <a:t>Overview:</a:t>
            </a:r>
            <a:endParaRPr b="1" sz="1000">
              <a:solidFill>
                <a:srgbClr val="0E0E0E"/>
              </a:solidFill>
              <a:latin typeface="Arial"/>
              <a:ea typeface="Arial"/>
              <a:cs typeface="Arial"/>
              <a:sym typeface="Arial"/>
            </a:endParaRPr>
          </a:p>
          <a:p>
            <a:pPr indent="-127000" lvl="0" marL="127000" rtl="0" algn="l">
              <a:lnSpc>
                <a:spcPct val="100000"/>
              </a:lnSpc>
              <a:spcBef>
                <a:spcPts val="900"/>
              </a:spcBef>
              <a:spcAft>
                <a:spcPts val="0"/>
              </a:spcAft>
              <a:buNone/>
            </a:pPr>
            <a:r>
              <a:rPr b="1" lang="en-GB" sz="900">
                <a:solidFill>
                  <a:srgbClr val="0E0E0E"/>
                </a:solidFill>
                <a:latin typeface="Arial"/>
                <a:ea typeface="Arial"/>
                <a:cs typeface="Arial"/>
                <a:sym typeface="Arial"/>
              </a:rPr>
              <a:t>Initial Run: </a:t>
            </a:r>
            <a:endParaRPr b="1" sz="900">
              <a:solidFill>
                <a:srgbClr val="0E0E0E"/>
              </a:solidFill>
              <a:latin typeface="Arial"/>
              <a:ea typeface="Arial"/>
              <a:cs typeface="Arial"/>
              <a:sym typeface="Arial"/>
            </a:endParaRPr>
          </a:p>
          <a:p>
            <a:pPr indent="-285750" lvl="0" marL="457200" rtl="0" algn="l">
              <a:lnSpc>
                <a:spcPct val="100000"/>
              </a:lnSpc>
              <a:spcBef>
                <a:spcPts val="1200"/>
              </a:spcBef>
              <a:spcAft>
                <a:spcPts val="0"/>
              </a:spcAft>
              <a:buClr>
                <a:srgbClr val="0E0E0E"/>
              </a:buClr>
              <a:buSzPts val="900"/>
              <a:buFont typeface="Arial"/>
              <a:buChar char="●"/>
            </a:pPr>
            <a:r>
              <a:rPr lang="en-GB" sz="900">
                <a:solidFill>
                  <a:srgbClr val="0E0E0E"/>
                </a:solidFill>
                <a:latin typeface="Arial"/>
                <a:ea typeface="Arial"/>
                <a:cs typeface="Arial"/>
                <a:sym typeface="Arial"/>
              </a:rPr>
              <a:t>Used the default parameters of the Random Forest Regressor:</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Number of Estimators (n_estimators): 100</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Maximum Depth (max_depth): None (the tree expands until all leaves are pure or contain less than min_samples_split samples)</a:t>
            </a:r>
            <a:endParaRPr sz="900">
              <a:solidFill>
                <a:srgbClr val="0E0E0E"/>
              </a:solidFill>
              <a:latin typeface="Arial"/>
              <a:ea typeface="Arial"/>
              <a:cs typeface="Arial"/>
              <a:sym typeface="Arial"/>
            </a:endParaRPr>
          </a:p>
          <a:p>
            <a:pPr indent="0" lvl="0" marL="0" rtl="0" algn="l">
              <a:lnSpc>
                <a:spcPct val="100000"/>
              </a:lnSpc>
              <a:spcBef>
                <a:spcPts val="1700"/>
              </a:spcBef>
              <a:spcAft>
                <a:spcPts val="0"/>
              </a:spcAft>
              <a:buNone/>
            </a:pPr>
            <a:r>
              <a:rPr lang="en-GB" sz="900">
                <a:solidFill>
                  <a:srgbClr val="0E0E0E"/>
                </a:solidFill>
                <a:latin typeface="Arial"/>
                <a:ea typeface="Arial"/>
                <a:cs typeface="Arial"/>
                <a:sym typeface="Arial"/>
              </a:rPr>
              <a:t>Results:</a:t>
            </a:r>
            <a:endParaRPr sz="900">
              <a:solidFill>
                <a:srgbClr val="0E0E0E"/>
              </a:solidFill>
              <a:latin typeface="Arial"/>
              <a:ea typeface="Arial"/>
              <a:cs typeface="Arial"/>
              <a:sym typeface="Arial"/>
            </a:endParaRPr>
          </a:p>
          <a:p>
            <a:pPr indent="-273050" lvl="1" marL="914400" rtl="0" algn="l">
              <a:lnSpc>
                <a:spcPct val="100000"/>
              </a:lnSpc>
              <a:spcBef>
                <a:spcPts val="1200"/>
              </a:spcBef>
              <a:spcAft>
                <a:spcPts val="0"/>
              </a:spcAft>
              <a:buClr>
                <a:srgbClr val="1F1F1F"/>
              </a:buClr>
              <a:buSzPts val="700"/>
              <a:buFont typeface="Roboto"/>
              <a:buChar char="○"/>
            </a:pPr>
            <a:r>
              <a:rPr lang="en-GB" sz="900">
                <a:solidFill>
                  <a:srgbClr val="0E0E0E"/>
                </a:solidFill>
                <a:latin typeface="Arial"/>
                <a:ea typeface="Arial"/>
                <a:cs typeface="Arial"/>
                <a:sym typeface="Arial"/>
              </a:rPr>
              <a:t>MSE: 129,886.13</a:t>
            </a:r>
            <a:endParaRPr sz="900">
              <a:solidFill>
                <a:srgbClr val="0E0E0E"/>
              </a:solidFill>
              <a:latin typeface="Arial"/>
              <a:ea typeface="Arial"/>
              <a:cs typeface="Arial"/>
              <a:sym typeface="Arial"/>
            </a:endParaRPr>
          </a:p>
          <a:p>
            <a:pPr indent="-273050" lvl="1" marL="914400" rtl="0" algn="l">
              <a:lnSpc>
                <a:spcPct val="100000"/>
              </a:lnSpc>
              <a:spcBef>
                <a:spcPts val="0"/>
              </a:spcBef>
              <a:spcAft>
                <a:spcPts val="0"/>
              </a:spcAft>
              <a:buClr>
                <a:srgbClr val="1F1F1F"/>
              </a:buClr>
              <a:buSzPts val="700"/>
              <a:buFont typeface="Roboto"/>
              <a:buChar char="○"/>
            </a:pPr>
            <a:r>
              <a:rPr lang="en-GB" sz="900">
                <a:solidFill>
                  <a:srgbClr val="0E0E0E"/>
                </a:solidFill>
                <a:latin typeface="Arial"/>
                <a:ea typeface="Arial"/>
                <a:cs typeface="Arial"/>
                <a:sym typeface="Arial"/>
              </a:rPr>
              <a:t>R-squared: 0.8049 80.49%</a:t>
            </a:r>
            <a:endParaRPr sz="900">
              <a:solidFill>
                <a:srgbClr val="0E0E0E"/>
              </a:solidFill>
              <a:latin typeface="Arial"/>
              <a:ea typeface="Arial"/>
              <a:cs typeface="Arial"/>
              <a:sym typeface="Arial"/>
            </a:endParaRPr>
          </a:p>
          <a:p>
            <a:pPr indent="0" lvl="0" marL="0" rtl="0" algn="l">
              <a:lnSpc>
                <a:spcPct val="100000"/>
              </a:lnSpc>
              <a:spcBef>
                <a:spcPts val="1200"/>
              </a:spcBef>
              <a:spcAft>
                <a:spcPts val="0"/>
              </a:spcAft>
              <a:buNone/>
            </a:pPr>
            <a:r>
              <a:rPr b="1" lang="en-GB" sz="900">
                <a:solidFill>
                  <a:srgbClr val="0E0E0E"/>
                </a:solidFill>
                <a:latin typeface="Arial"/>
                <a:ea typeface="Arial"/>
                <a:cs typeface="Arial"/>
                <a:sym typeface="Arial"/>
              </a:rPr>
              <a:t>Fine-Tuned Run:</a:t>
            </a:r>
            <a:endParaRPr b="1" sz="900">
              <a:solidFill>
                <a:srgbClr val="0E0E0E"/>
              </a:solidFill>
              <a:latin typeface="Arial"/>
              <a:ea typeface="Arial"/>
              <a:cs typeface="Arial"/>
              <a:sym typeface="Arial"/>
            </a:endParaRPr>
          </a:p>
          <a:p>
            <a:pPr indent="-285750" lvl="0" marL="457200" rtl="0" algn="l">
              <a:lnSpc>
                <a:spcPct val="100000"/>
              </a:lnSpc>
              <a:spcBef>
                <a:spcPts val="1200"/>
              </a:spcBef>
              <a:spcAft>
                <a:spcPts val="0"/>
              </a:spcAft>
              <a:buClr>
                <a:srgbClr val="0E0E0E"/>
              </a:buClr>
              <a:buSzPts val="900"/>
              <a:buFont typeface="Arial"/>
              <a:buChar char="●"/>
            </a:pPr>
            <a:r>
              <a:rPr lang="en-GB" sz="900">
                <a:solidFill>
                  <a:srgbClr val="0E0E0E"/>
                </a:solidFill>
                <a:latin typeface="Arial"/>
                <a:ea typeface="Arial"/>
                <a:cs typeface="Arial"/>
                <a:sym typeface="Arial"/>
              </a:rPr>
              <a:t>n_estimators: Number of trees in the forest.</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max_depth: Maximum depth of each tree.</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min_samples_split: Minimum number of samples required to split a node.</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min_samples_leaf: Minimum number of samples required in a leaf node.</a:t>
            </a:r>
            <a:endParaRPr sz="900">
              <a:solidFill>
                <a:srgbClr val="0E0E0E"/>
              </a:solidFill>
              <a:latin typeface="Arial"/>
              <a:ea typeface="Arial"/>
              <a:cs typeface="Arial"/>
              <a:sym typeface="Arial"/>
            </a:endParaRPr>
          </a:p>
          <a:p>
            <a:pPr indent="-285750" lvl="0" marL="457200" rtl="0" algn="l">
              <a:lnSpc>
                <a:spcPct val="100000"/>
              </a:lnSpc>
              <a:spcBef>
                <a:spcPts val="0"/>
              </a:spcBef>
              <a:spcAft>
                <a:spcPts val="0"/>
              </a:spcAft>
              <a:buClr>
                <a:srgbClr val="0E0E0E"/>
              </a:buClr>
              <a:buSzPts val="900"/>
              <a:buFont typeface="Arial"/>
              <a:buChar char="●"/>
            </a:pPr>
            <a:r>
              <a:rPr lang="en-GB" sz="900">
                <a:solidFill>
                  <a:srgbClr val="0E0E0E"/>
                </a:solidFill>
                <a:latin typeface="Arial"/>
                <a:ea typeface="Arial"/>
                <a:cs typeface="Arial"/>
                <a:sym typeface="Arial"/>
              </a:rPr>
              <a:t>max_features: Number of features to consider when looking for the best split.</a:t>
            </a:r>
            <a:endParaRPr sz="900">
              <a:solidFill>
                <a:srgbClr val="0E0E0E"/>
              </a:solidFill>
              <a:latin typeface="Arial"/>
              <a:ea typeface="Arial"/>
              <a:cs typeface="Arial"/>
              <a:sym typeface="Arial"/>
            </a:endParaRPr>
          </a:p>
          <a:p>
            <a:pPr indent="-127000" lvl="0" marL="127000" rtl="0" algn="l">
              <a:lnSpc>
                <a:spcPct val="100000"/>
              </a:lnSpc>
              <a:spcBef>
                <a:spcPts val="1000"/>
              </a:spcBef>
              <a:spcAft>
                <a:spcPts val="0"/>
              </a:spcAft>
              <a:buNone/>
            </a:pPr>
            <a:r>
              <a:rPr lang="en-GB" sz="900">
                <a:solidFill>
                  <a:srgbClr val="0E0E0E"/>
                </a:solidFill>
                <a:latin typeface="Arial"/>
                <a:ea typeface="Arial"/>
                <a:cs typeface="Arial"/>
                <a:sym typeface="Arial"/>
              </a:rPr>
              <a:t>Results:</a:t>
            </a:r>
            <a:endParaRPr sz="900">
              <a:solidFill>
                <a:srgbClr val="0E0E0E"/>
              </a:solidFill>
              <a:latin typeface="Arial"/>
              <a:ea typeface="Arial"/>
              <a:cs typeface="Arial"/>
              <a:sym typeface="Arial"/>
            </a:endParaRPr>
          </a:p>
          <a:p>
            <a:pPr indent="-273050" lvl="1" marL="914400" rtl="0" algn="l">
              <a:lnSpc>
                <a:spcPct val="100000"/>
              </a:lnSpc>
              <a:spcBef>
                <a:spcPts val="1200"/>
              </a:spcBef>
              <a:spcAft>
                <a:spcPts val="0"/>
              </a:spcAft>
              <a:buClr>
                <a:srgbClr val="1F1F1F"/>
              </a:buClr>
              <a:buSzPts val="700"/>
              <a:buFont typeface="Roboto"/>
              <a:buChar char="○"/>
            </a:pPr>
            <a:r>
              <a:rPr lang="en-GB" sz="900">
                <a:solidFill>
                  <a:srgbClr val="0E0E0E"/>
                </a:solidFill>
                <a:latin typeface="Arial"/>
                <a:ea typeface="Arial"/>
                <a:cs typeface="Arial"/>
                <a:sym typeface="Arial"/>
              </a:rPr>
              <a:t>MSE: 129,631.31</a:t>
            </a:r>
            <a:endParaRPr sz="900">
              <a:solidFill>
                <a:srgbClr val="0E0E0E"/>
              </a:solidFill>
              <a:latin typeface="Arial"/>
              <a:ea typeface="Arial"/>
              <a:cs typeface="Arial"/>
              <a:sym typeface="Arial"/>
            </a:endParaRPr>
          </a:p>
          <a:p>
            <a:pPr indent="-273050" lvl="1" marL="914400" rtl="0" algn="l">
              <a:lnSpc>
                <a:spcPct val="100000"/>
              </a:lnSpc>
              <a:spcBef>
                <a:spcPts val="0"/>
              </a:spcBef>
              <a:spcAft>
                <a:spcPts val="0"/>
              </a:spcAft>
              <a:buClr>
                <a:srgbClr val="1F1F1F"/>
              </a:buClr>
              <a:buSzPts val="700"/>
              <a:buFont typeface="Roboto"/>
              <a:buChar char="○"/>
            </a:pPr>
            <a:r>
              <a:rPr lang="en-GB" sz="900">
                <a:solidFill>
                  <a:srgbClr val="0E0E0E"/>
                </a:solidFill>
                <a:latin typeface="Arial"/>
                <a:ea typeface="Arial"/>
                <a:cs typeface="Arial"/>
                <a:sym typeface="Arial"/>
              </a:rPr>
              <a:t>R-squared: 0.8053 80.53%</a:t>
            </a:r>
            <a:endParaRPr sz="900">
              <a:solidFill>
                <a:srgbClr val="0E0E0E"/>
              </a:solidFill>
              <a:latin typeface="Arial"/>
              <a:ea typeface="Arial"/>
              <a:cs typeface="Arial"/>
              <a:sym typeface="Arial"/>
            </a:endParaRPr>
          </a:p>
          <a:p>
            <a:pPr indent="-127000" lvl="0" marL="127000" rtl="0" algn="l">
              <a:lnSpc>
                <a:spcPct val="100000"/>
              </a:lnSpc>
              <a:spcBef>
                <a:spcPts val="1000"/>
              </a:spcBef>
              <a:spcAft>
                <a:spcPts val="0"/>
              </a:spcAft>
              <a:buNone/>
            </a:pPr>
            <a:r>
              <a:t/>
            </a:r>
            <a:endParaRPr sz="1000">
              <a:solidFill>
                <a:srgbClr val="0E0E0E"/>
              </a:solidFill>
              <a:latin typeface="Arial"/>
              <a:ea typeface="Arial"/>
              <a:cs typeface="Arial"/>
              <a:sym typeface="Arial"/>
            </a:endParaRPr>
          </a:p>
          <a:p>
            <a:pPr indent="0" lvl="0" marL="0" rtl="0" algn="l">
              <a:spcBef>
                <a:spcPts val="0"/>
              </a:spcBef>
              <a:spcAft>
                <a:spcPts val="0"/>
              </a:spcAft>
              <a:buNone/>
            </a:pPr>
            <a:r>
              <a:t/>
            </a:r>
            <a:endParaRPr sz="1000">
              <a:solidFill>
                <a:srgbClr val="0E0E0E"/>
              </a:solidFill>
              <a:latin typeface="Arial"/>
              <a:ea typeface="Arial"/>
              <a:cs typeface="Arial"/>
              <a:sym typeface="Arial"/>
            </a:endParaRPr>
          </a:p>
          <a:p>
            <a:pPr indent="0" lvl="0" marL="0" rtl="0" algn="l">
              <a:spcBef>
                <a:spcPts val="0"/>
              </a:spcBef>
              <a:spcAft>
                <a:spcPts val="1600"/>
              </a:spcAft>
              <a:buNone/>
            </a:pPr>
            <a:r>
              <a:t/>
            </a:r>
            <a:endParaRPr sz="1100"/>
          </a:p>
        </p:txBody>
      </p:sp>
      <p:sp>
        <p:nvSpPr>
          <p:cNvPr id="245" name="Google Shape;245;p27"/>
          <p:cNvSpPr txBox="1"/>
          <p:nvPr/>
        </p:nvSpPr>
        <p:spPr>
          <a:xfrm>
            <a:off x="6975925" y="4524125"/>
            <a:ext cx="21816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Medium.com (user Deniz Gunay)</a:t>
            </a:r>
            <a:endParaRPr sz="8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507400" y="385550"/>
            <a:ext cx="33780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solidFill>
                  <a:srgbClr val="000000"/>
                </a:solidFill>
              </a:rPr>
              <a:t>Visualizations - Key Insights</a:t>
            </a:r>
            <a:endParaRPr sz="2150"/>
          </a:p>
        </p:txBody>
      </p:sp>
      <p:sp>
        <p:nvSpPr>
          <p:cNvPr id="251" name="Google Shape;251;p28"/>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rgbClr val="000000"/>
                </a:solidFill>
                <a:latin typeface="Arial"/>
                <a:ea typeface="Arial"/>
                <a:cs typeface="Arial"/>
                <a:sym typeface="Arial"/>
              </a:rPr>
              <a:t>Key Trends</a:t>
            </a:r>
            <a:r>
              <a:rPr lang="en-GB" sz="1100">
                <a:solidFill>
                  <a:srgbClr val="000000"/>
                </a:solidFill>
                <a:latin typeface="Arial"/>
                <a:ea typeface="Arial"/>
                <a:cs typeface="Arial"/>
                <a:sym typeface="Arial"/>
              </a:rPr>
              <a:t>: Use Matplotlib </a:t>
            </a:r>
            <a:endParaRPr sz="1100"/>
          </a:p>
        </p:txBody>
      </p:sp>
      <p:pic>
        <p:nvPicPr>
          <p:cNvPr id="252" name="Google Shape;252;p28"/>
          <p:cNvPicPr preferRelativeResize="0"/>
          <p:nvPr/>
        </p:nvPicPr>
        <p:blipFill>
          <a:blip r:embed="rId3">
            <a:alphaModFix/>
          </a:blip>
          <a:stretch>
            <a:fillRect/>
          </a:stretch>
        </p:blipFill>
        <p:spPr>
          <a:xfrm>
            <a:off x="1810850" y="1520000"/>
            <a:ext cx="5522301" cy="3446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9"/>
          <p:cNvSpPr txBox="1"/>
          <p:nvPr>
            <p:ph type="title"/>
          </p:nvPr>
        </p:nvSpPr>
        <p:spPr>
          <a:xfrm>
            <a:off x="730000" y="61430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Results &amp; Insights</a:t>
            </a:r>
            <a:endParaRPr sz="2150"/>
          </a:p>
        </p:txBody>
      </p:sp>
      <p:sp>
        <p:nvSpPr>
          <p:cNvPr id="258" name="Google Shape;258;p29"/>
          <p:cNvSpPr txBox="1"/>
          <p:nvPr>
            <p:ph idx="1" type="body"/>
          </p:nvPr>
        </p:nvSpPr>
        <p:spPr>
          <a:xfrm>
            <a:off x="730000" y="1291175"/>
            <a:ext cx="4208700" cy="3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000000"/>
                </a:solidFill>
                <a:latin typeface="Arial"/>
                <a:ea typeface="Arial"/>
                <a:cs typeface="Arial"/>
                <a:sym typeface="Arial"/>
              </a:rPr>
              <a:t>Model Performance</a:t>
            </a:r>
            <a:r>
              <a:rPr lang="en-GB"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GB" sz="1100">
                <a:solidFill>
                  <a:srgbClr val="000000"/>
                </a:solidFill>
                <a:latin typeface="Arial"/>
                <a:ea typeface="Arial"/>
                <a:cs typeface="Arial"/>
                <a:sym typeface="Arial"/>
              </a:rPr>
              <a:t>Achieved an R-squared of 80.53% with a fine-tuned Random Forest model.</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Demonstrated the importance of enriched and consistent data for predictive accuracy.</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GB" sz="1100">
                <a:solidFill>
                  <a:srgbClr val="000000"/>
                </a:solidFill>
                <a:latin typeface="Arial"/>
                <a:ea typeface="Arial"/>
                <a:cs typeface="Arial"/>
                <a:sym typeface="Arial"/>
              </a:rPr>
              <a:t>Impact of Data Enrichment</a:t>
            </a:r>
            <a:r>
              <a:rPr lang="en-GB"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GB" sz="1100">
                <a:solidFill>
                  <a:srgbClr val="000000"/>
                </a:solidFill>
                <a:latin typeface="Arial"/>
                <a:ea typeface="Arial"/>
                <a:cs typeface="Arial"/>
                <a:sym typeface="Arial"/>
              </a:rPr>
              <a:t>Addressing missing geographic information and encoding text-based features enhanced the dataset significantly.</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Improved feature space enabled models to leverage granular information, leading to better predictions.</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GB" sz="1100">
                <a:solidFill>
                  <a:srgbClr val="000000"/>
                </a:solidFill>
                <a:latin typeface="Arial"/>
                <a:ea typeface="Arial"/>
                <a:cs typeface="Arial"/>
                <a:sym typeface="Arial"/>
              </a:rPr>
              <a:t>Future Opportunities</a:t>
            </a:r>
            <a:r>
              <a:rPr lang="en-GB"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GB" sz="1100">
                <a:solidFill>
                  <a:srgbClr val="000000"/>
                </a:solidFill>
                <a:latin typeface="Arial"/>
                <a:ea typeface="Arial"/>
                <a:cs typeface="Arial"/>
                <a:sym typeface="Arial"/>
              </a:rPr>
              <a:t>Further exploration of price trends and key factors affecting rent (e.g., location, square footage).</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Clustering to identify rental categories and market segmentation.</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1600"/>
              </a:spcAft>
              <a:buNone/>
            </a:pPr>
            <a:r>
              <a:t/>
            </a:r>
            <a:endParaRPr sz="1100"/>
          </a:p>
        </p:txBody>
      </p:sp>
      <p:pic>
        <p:nvPicPr>
          <p:cNvPr descr="offset_comp_267026.jpg" id="259" name="Google Shape;259;p29"/>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260" name="Google Shape;260;p29"/>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261" name="Google Shape;261;p29"/>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pic>
        <p:nvPicPr>
          <p:cNvPr id="262" name="Google Shape;262;p29"/>
          <p:cNvPicPr preferRelativeResize="0"/>
          <p:nvPr/>
        </p:nvPicPr>
        <p:blipFill rotWithShape="1">
          <a:blip r:embed="rId6">
            <a:alphaModFix/>
          </a:blip>
          <a:srcRect b="0" l="9932" r="5178" t="0"/>
          <a:stretch/>
        </p:blipFill>
        <p:spPr>
          <a:xfrm>
            <a:off x="7166325" y="1184600"/>
            <a:ext cx="1977675" cy="1611550"/>
          </a:xfrm>
          <a:prstGeom prst="rect">
            <a:avLst/>
          </a:prstGeom>
          <a:noFill/>
          <a:ln>
            <a:noFill/>
          </a:ln>
        </p:spPr>
      </p:pic>
      <p:pic>
        <p:nvPicPr>
          <p:cNvPr id="263" name="Google Shape;263;p29"/>
          <p:cNvPicPr preferRelativeResize="0"/>
          <p:nvPr/>
        </p:nvPicPr>
        <p:blipFill rotWithShape="1">
          <a:blip r:embed="rId7">
            <a:alphaModFix/>
          </a:blip>
          <a:srcRect b="0" l="18267" r="0" t="0"/>
          <a:stretch/>
        </p:blipFill>
        <p:spPr>
          <a:xfrm>
            <a:off x="7166325" y="2835650"/>
            <a:ext cx="1977675" cy="1611550"/>
          </a:xfrm>
          <a:prstGeom prst="rect">
            <a:avLst/>
          </a:prstGeom>
          <a:noFill/>
          <a:ln>
            <a:noFill/>
          </a:ln>
        </p:spPr>
      </p:pic>
      <p:pic>
        <p:nvPicPr>
          <p:cNvPr id="264" name="Google Shape;264;p29"/>
          <p:cNvPicPr preferRelativeResize="0"/>
          <p:nvPr/>
        </p:nvPicPr>
        <p:blipFill rotWithShape="1">
          <a:blip r:embed="rId8">
            <a:alphaModFix/>
          </a:blip>
          <a:srcRect b="0" l="59507" r="0" t="0"/>
          <a:stretch/>
        </p:blipFill>
        <p:spPr>
          <a:xfrm>
            <a:off x="5146750" y="1184600"/>
            <a:ext cx="1977675" cy="3262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8" name="Shape 268"/>
        <p:cNvGrpSpPr/>
        <p:nvPr/>
      </p:nvGrpSpPr>
      <p:grpSpPr>
        <a:xfrm>
          <a:off x="0" y="0"/>
          <a:ext cx="0" cy="0"/>
          <a:chOff x="0" y="0"/>
          <a:chExt cx="0" cy="0"/>
        </a:xfrm>
      </p:grpSpPr>
      <p:sp>
        <p:nvSpPr>
          <p:cNvPr id="269" name="Google Shape;269;p30"/>
          <p:cNvSpPr txBox="1"/>
          <p:nvPr>
            <p:ph type="title"/>
          </p:nvPr>
        </p:nvSpPr>
        <p:spPr>
          <a:xfrm>
            <a:off x="729450" y="54280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Conclusion</a:t>
            </a:r>
            <a:endParaRPr sz="2150"/>
          </a:p>
        </p:txBody>
      </p:sp>
      <p:sp>
        <p:nvSpPr>
          <p:cNvPr id="270" name="Google Shape;270;p30"/>
          <p:cNvSpPr txBox="1"/>
          <p:nvPr>
            <p:ph idx="4294967295" type="body"/>
          </p:nvPr>
        </p:nvSpPr>
        <p:spPr>
          <a:xfrm>
            <a:off x="729450" y="1320025"/>
            <a:ext cx="7179300" cy="3527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sz="1600">
                <a:solidFill>
                  <a:schemeClr val="lt1"/>
                </a:solidFill>
                <a:latin typeface="Arial"/>
                <a:ea typeface="Arial"/>
                <a:cs typeface="Arial"/>
                <a:sym typeface="Arial"/>
              </a:rPr>
              <a:t>This project successfully demonstrated the importance of data enrichment and optimization in machine learning. By addressing missing geographic information, encoding amenities, and ensuring consistency, we enhanced the dataset to provide valuable insights for predicting apartment rental prices. The fine-tuned Random Forest model achieved an R-squared of over 0.80, showcasing strong predictive power.</a:t>
            </a:r>
            <a:endParaRPr sz="1600">
              <a:solidFill>
                <a:schemeClr val="lt1"/>
              </a:solidFill>
              <a:latin typeface="Arial"/>
              <a:ea typeface="Arial"/>
              <a:cs typeface="Arial"/>
              <a:sym typeface="Arial"/>
            </a:endParaRPr>
          </a:p>
          <a:p>
            <a:pPr indent="0" lvl="0" marL="0" rtl="0" algn="l">
              <a:spcBef>
                <a:spcPts val="1200"/>
              </a:spcBef>
              <a:spcAft>
                <a:spcPts val="0"/>
              </a:spcAft>
              <a:buNone/>
            </a:pPr>
            <a:r>
              <a:rPr lang="en-GB" sz="1600">
                <a:solidFill>
                  <a:schemeClr val="lt1"/>
                </a:solidFill>
                <a:latin typeface="Arial"/>
                <a:ea typeface="Arial"/>
                <a:cs typeface="Arial"/>
                <a:sym typeface="Arial"/>
              </a:rPr>
              <a:t>Looking ahead, further analysis could uncover trends in apartment prices over time, key factors influencing rent, and clustering insights to categorize rental types. These additional steps could provide actionable recommendations for renters, investors, and property managers.</a:t>
            </a:r>
            <a:endParaRPr sz="1600">
              <a:solidFill>
                <a:schemeClr val="lt1"/>
              </a:solidFill>
              <a:latin typeface="Arial"/>
              <a:ea typeface="Arial"/>
              <a:cs typeface="Arial"/>
              <a:sym typeface="Arial"/>
            </a:endParaRPr>
          </a:p>
          <a:p>
            <a:pPr indent="0" lvl="0" marL="0" rtl="0" algn="l">
              <a:spcBef>
                <a:spcPts val="1200"/>
              </a:spcBef>
              <a:spcAft>
                <a:spcPts val="1600"/>
              </a:spcAft>
              <a:buNone/>
            </a:pPr>
            <a:r>
              <a:t/>
            </a:r>
            <a:endParaRPr sz="1200">
              <a:solidFill>
                <a:srgbClr val="0E0E0E"/>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Challenges &amp; Limitations</a:t>
            </a:r>
            <a:endParaRPr sz="1000"/>
          </a:p>
        </p:txBody>
      </p:sp>
      <p:pic>
        <p:nvPicPr>
          <p:cNvPr descr="shutterstock_227447065.jpg" id="276" name="Google Shape;276;p31"/>
          <p:cNvPicPr preferRelativeResize="0"/>
          <p:nvPr/>
        </p:nvPicPr>
        <p:blipFill rotWithShape="1">
          <a:blip r:embed="rId3">
            <a:alphaModFix/>
          </a:blip>
          <a:srcRect b="11982" l="0" r="0" t="11982"/>
          <a:stretch/>
        </p:blipFill>
        <p:spPr>
          <a:xfrm>
            <a:off x="830400" y="2091180"/>
            <a:ext cx="2501199" cy="1267837"/>
          </a:xfrm>
          <a:prstGeom prst="rect">
            <a:avLst/>
          </a:prstGeom>
          <a:noFill/>
          <a:ln>
            <a:noFill/>
          </a:ln>
        </p:spPr>
      </p:pic>
      <p:sp>
        <p:nvSpPr>
          <p:cNvPr id="277" name="Google Shape;277;p31"/>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278" name="Google Shape;278;p31"/>
          <p:cNvGrpSpPr/>
          <p:nvPr/>
        </p:nvGrpSpPr>
        <p:grpSpPr>
          <a:xfrm>
            <a:off x="830400" y="3274596"/>
            <a:ext cx="2501700" cy="1353953"/>
            <a:chOff x="830400" y="3274596"/>
            <a:chExt cx="2501700" cy="1353953"/>
          </a:xfrm>
        </p:grpSpPr>
        <p:sp>
          <p:nvSpPr>
            <p:cNvPr id="279" name="Google Shape;279;p31"/>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shutterstock_425821354.jpg" id="281" name="Google Shape;281;p31"/>
          <p:cNvPicPr preferRelativeResize="0"/>
          <p:nvPr/>
        </p:nvPicPr>
        <p:blipFill rotWithShape="1">
          <a:blip r:embed="rId4">
            <a:alphaModFix/>
          </a:blip>
          <a:srcRect b="12034" l="0" r="0" t="12034"/>
          <a:stretch/>
        </p:blipFill>
        <p:spPr>
          <a:xfrm>
            <a:off x="3332867" y="3359013"/>
            <a:ext cx="2501197" cy="1267831"/>
          </a:xfrm>
          <a:prstGeom prst="rect">
            <a:avLst/>
          </a:prstGeom>
          <a:noFill/>
          <a:ln>
            <a:noFill/>
          </a:ln>
        </p:spPr>
      </p:pic>
      <p:sp>
        <p:nvSpPr>
          <p:cNvPr id="282" name="Google Shape;282;p31"/>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sp>
        <p:nvSpPr>
          <p:cNvPr id="283" name="Google Shape;283;p31"/>
          <p:cNvSpPr/>
          <p:nvPr/>
        </p:nvSpPr>
        <p:spPr>
          <a:xfrm flipH="1" rot="10800000">
            <a:off x="3561559" y="3351524"/>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shutterstock_512483578.jpg" id="284" name="Google Shape;284;p31"/>
          <p:cNvPicPr preferRelativeResize="0"/>
          <p:nvPr/>
        </p:nvPicPr>
        <p:blipFill rotWithShape="1">
          <a:blip r:embed="rId5">
            <a:alphaModFix/>
          </a:blip>
          <a:srcRect b="11982" l="0" r="0" t="11982"/>
          <a:stretch/>
        </p:blipFill>
        <p:spPr>
          <a:xfrm>
            <a:off x="5832591" y="2091175"/>
            <a:ext cx="2501198" cy="1267840"/>
          </a:xfrm>
          <a:prstGeom prst="rect">
            <a:avLst/>
          </a:prstGeom>
          <a:noFill/>
          <a:ln>
            <a:noFill/>
          </a:ln>
        </p:spPr>
      </p:pic>
      <p:sp>
        <p:nvSpPr>
          <p:cNvPr id="285" name="Google Shape;285;p31"/>
          <p:cNvSpPr txBox="1"/>
          <p:nvPr/>
        </p:nvSpPr>
        <p:spPr>
          <a:xfrm>
            <a:off x="5856250" y="241820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286" name="Google Shape;286;p31"/>
          <p:cNvGrpSpPr/>
          <p:nvPr/>
        </p:nvGrpSpPr>
        <p:grpSpPr>
          <a:xfrm>
            <a:off x="5832591" y="3274596"/>
            <a:ext cx="2501700" cy="1353953"/>
            <a:chOff x="830400" y="3274596"/>
            <a:chExt cx="2501700" cy="1353953"/>
          </a:xfrm>
        </p:grpSpPr>
        <p:sp>
          <p:nvSpPr>
            <p:cNvPr id="287" name="Google Shape;287;p31"/>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31"/>
          <p:cNvSpPr txBox="1"/>
          <p:nvPr>
            <p:ph type="title"/>
          </p:nvPr>
        </p:nvSpPr>
        <p:spPr>
          <a:xfrm>
            <a:off x="5834853" y="32290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900">
                <a:solidFill>
                  <a:srgbClr val="000000"/>
                </a:solidFill>
                <a:latin typeface="Arial"/>
                <a:ea typeface="Arial"/>
                <a:cs typeface="Arial"/>
                <a:sym typeface="Arial"/>
              </a:rPr>
              <a:t>Opportunities</a:t>
            </a:r>
            <a:endParaRPr sz="900">
              <a:solidFill>
                <a:srgbClr val="000000"/>
              </a:solidFill>
              <a:latin typeface="Arial"/>
              <a:ea typeface="Arial"/>
              <a:cs typeface="Arial"/>
              <a:sym typeface="Arial"/>
            </a:endParaRPr>
          </a:p>
        </p:txBody>
      </p:sp>
      <p:sp>
        <p:nvSpPr>
          <p:cNvPr id="290" name="Google Shape;290;p31"/>
          <p:cNvSpPr txBox="1"/>
          <p:nvPr>
            <p:ph idx="4294967295" type="body"/>
          </p:nvPr>
        </p:nvSpPr>
        <p:spPr>
          <a:xfrm>
            <a:off x="5834850" y="3547125"/>
            <a:ext cx="2477400" cy="996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900">
                <a:solidFill>
                  <a:srgbClr val="000000"/>
                </a:solidFill>
                <a:latin typeface="Arial"/>
                <a:ea typeface="Arial"/>
                <a:cs typeface="Arial"/>
                <a:sym typeface="Arial"/>
              </a:rPr>
              <a:t>Future work could explore clustering techniques to identify apartment types or rental categories and investigate key factors affecting rent, such as location and amenities, for deeper insights into rental dynamics.</a:t>
            </a:r>
            <a:endParaRPr sz="900">
              <a:solidFill>
                <a:srgbClr val="000000"/>
              </a:solidFill>
              <a:latin typeface="Arial"/>
              <a:ea typeface="Arial"/>
              <a:cs typeface="Arial"/>
              <a:sym typeface="Arial"/>
            </a:endParaRPr>
          </a:p>
        </p:txBody>
      </p:sp>
      <p:sp>
        <p:nvSpPr>
          <p:cNvPr id="291" name="Google Shape;291;p31"/>
          <p:cNvSpPr txBox="1"/>
          <p:nvPr/>
        </p:nvSpPr>
        <p:spPr>
          <a:xfrm>
            <a:off x="862825" y="3277138"/>
            <a:ext cx="2590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900"/>
              <a:t>C</a:t>
            </a:r>
            <a:r>
              <a:rPr b="1" lang="en-GB" sz="900"/>
              <a:t>hallenge </a:t>
            </a:r>
            <a:endParaRPr b="1" sz="900"/>
          </a:p>
          <a:p>
            <a:pPr indent="0" lvl="0" marL="0" rtl="0" algn="l">
              <a:spcBef>
                <a:spcPts val="0"/>
              </a:spcBef>
              <a:spcAft>
                <a:spcPts val="0"/>
              </a:spcAft>
              <a:buNone/>
            </a:pPr>
            <a:r>
              <a:t/>
            </a:r>
            <a:endParaRPr sz="900"/>
          </a:p>
          <a:p>
            <a:pPr indent="0" lvl="0" marL="0" rtl="0" algn="l">
              <a:spcBef>
                <a:spcPts val="0"/>
              </a:spcBef>
              <a:spcAft>
                <a:spcPts val="0"/>
              </a:spcAft>
              <a:buNone/>
            </a:pPr>
            <a:r>
              <a:rPr lang="en-GB" sz="900"/>
              <a:t>Handling missing values in the cityname and state columns. Using reverse geocoding to fill in missing data added computational complexity and increased processing time, but it was necessary to ensure location-based insights were accurate.</a:t>
            </a:r>
            <a:endParaRPr sz="900"/>
          </a:p>
        </p:txBody>
      </p:sp>
      <p:sp>
        <p:nvSpPr>
          <p:cNvPr id="292" name="Google Shape;292;p31"/>
          <p:cNvSpPr txBox="1"/>
          <p:nvPr/>
        </p:nvSpPr>
        <p:spPr>
          <a:xfrm>
            <a:off x="3321450" y="2352775"/>
            <a:ext cx="2501100" cy="1015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1200"/>
              </a:spcAft>
              <a:buNone/>
            </a:pPr>
            <a:r>
              <a:rPr lang="en-GB" sz="900"/>
              <a:t>While the enriched data improved model performance, the models do not account for temporal trends or market fluctuations over time. Incorporating temporal data could help identify seasonal patterns and enhance predictions.</a:t>
            </a:r>
            <a:endParaRPr sz="900"/>
          </a:p>
        </p:txBody>
      </p:sp>
      <p:sp>
        <p:nvSpPr>
          <p:cNvPr id="293" name="Google Shape;293;p31"/>
          <p:cNvSpPr txBox="1"/>
          <p:nvPr/>
        </p:nvSpPr>
        <p:spPr>
          <a:xfrm>
            <a:off x="3332875" y="2091175"/>
            <a:ext cx="1605900" cy="3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000">
                <a:solidFill>
                  <a:schemeClr val="dk2"/>
                </a:solidFill>
                <a:latin typeface="Raleway"/>
                <a:ea typeface="Raleway"/>
                <a:cs typeface="Raleway"/>
                <a:sym typeface="Raleway"/>
              </a:rPr>
              <a:t>Limitation</a:t>
            </a:r>
            <a:endParaRPr b="1" sz="1300">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2"/>
          <p:cNvSpPr txBox="1"/>
          <p:nvPr>
            <p:ph type="title"/>
          </p:nvPr>
        </p:nvSpPr>
        <p:spPr>
          <a:xfrm>
            <a:off x="730000" y="1318650"/>
            <a:ext cx="7046700" cy="302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600">
                <a:solidFill>
                  <a:srgbClr val="000000"/>
                </a:solidFill>
              </a:rPr>
              <a:t>Thank You.</a:t>
            </a:r>
            <a:endParaRPr sz="4600">
              <a:solidFill>
                <a:srgbClr val="000000"/>
              </a:solidFill>
            </a:endParaRPr>
          </a:p>
          <a:p>
            <a:pPr indent="0" lvl="0" marL="0" rtl="0" algn="l">
              <a:spcBef>
                <a:spcPts val="0"/>
              </a:spcBef>
              <a:spcAft>
                <a:spcPts val="0"/>
              </a:spcAft>
              <a:buNone/>
            </a:pPr>
            <a:r>
              <a:t/>
            </a:r>
            <a:endParaRPr sz="4600">
              <a:solidFill>
                <a:srgbClr val="000000"/>
              </a:solidFill>
            </a:endParaRPr>
          </a:p>
          <a:p>
            <a:pPr indent="0" lvl="0" marL="0" rtl="0" algn="l">
              <a:spcBef>
                <a:spcPts val="0"/>
              </a:spcBef>
              <a:spcAft>
                <a:spcPts val="0"/>
              </a:spcAft>
              <a:buNone/>
            </a:pPr>
            <a:r>
              <a:rPr lang="en-GB">
                <a:solidFill>
                  <a:srgbClr val="000000"/>
                </a:solidFill>
              </a:rPr>
              <a:t>Questions?</a:t>
            </a:r>
            <a:endParaRPr sz="4600">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sz="12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3"/>
          <p:cNvSpPr txBox="1"/>
          <p:nvPr>
            <p:ph type="title"/>
          </p:nvPr>
        </p:nvSpPr>
        <p:spPr>
          <a:xfrm>
            <a:off x="730000" y="1392800"/>
            <a:ext cx="7369800" cy="302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000000"/>
                </a:solidFill>
              </a:rPr>
              <a:t>Sources of the dataset: </a:t>
            </a:r>
            <a:r>
              <a:rPr b="0" lang="en-GB" sz="1600">
                <a:solidFill>
                  <a:srgbClr val="000000"/>
                </a:solidFill>
              </a:rPr>
              <a:t>USA classifieds on the UCI Machine Learning Repository</a:t>
            </a:r>
            <a:endParaRPr sz="1600">
              <a:solidFill>
                <a:srgbClr val="000000"/>
              </a:solidFill>
            </a:endParaRPr>
          </a:p>
          <a:p>
            <a:pPr indent="0" lvl="0" marL="0" rtl="0" algn="l">
              <a:lnSpc>
                <a:spcPct val="115000"/>
              </a:lnSpc>
              <a:spcBef>
                <a:spcPts val="0"/>
              </a:spcBef>
              <a:spcAft>
                <a:spcPts val="0"/>
              </a:spcAft>
              <a:buNone/>
            </a:pPr>
            <a:r>
              <a:rPr lang="en-GB" sz="1600">
                <a:solidFill>
                  <a:srgbClr val="000000"/>
                </a:solidFill>
              </a:rPr>
              <a:t>Technologies Used:</a:t>
            </a:r>
            <a:endParaRPr sz="1600">
              <a:solidFill>
                <a:srgbClr val="000000"/>
              </a:solidFill>
            </a:endParaRPr>
          </a:p>
          <a:p>
            <a:pPr indent="0" lvl="0" marL="0" rtl="0" algn="l">
              <a:lnSpc>
                <a:spcPct val="115000"/>
              </a:lnSpc>
              <a:spcBef>
                <a:spcPts val="0"/>
              </a:spcBef>
              <a:spcAft>
                <a:spcPts val="0"/>
              </a:spcAft>
              <a:buNone/>
            </a:pPr>
            <a:r>
              <a:rPr lang="en-GB" sz="1600">
                <a:solidFill>
                  <a:srgbClr val="000000"/>
                </a:solidFill>
              </a:rPr>
              <a:t> </a:t>
            </a:r>
            <a:r>
              <a:rPr b="0" lang="en-GB" sz="1600">
                <a:solidFill>
                  <a:srgbClr val="000000"/>
                </a:solidFill>
              </a:rPr>
              <a:t>- </a:t>
            </a:r>
            <a:r>
              <a:rPr lang="en-GB" sz="1600">
                <a:solidFill>
                  <a:srgbClr val="000000"/>
                </a:solidFill>
              </a:rPr>
              <a:t>Python Libraries</a:t>
            </a:r>
            <a:r>
              <a:rPr b="0" lang="en-GB" sz="1600">
                <a:solidFill>
                  <a:srgbClr val="000000"/>
                </a:solidFill>
              </a:rPr>
              <a:t>: Pandas, NumPy, Matplotlib, Scikit-learn</a:t>
            </a:r>
            <a:endParaRPr b="0" sz="1600">
              <a:solidFill>
                <a:srgbClr val="000000"/>
              </a:solidFill>
            </a:endParaRPr>
          </a:p>
          <a:p>
            <a:pPr indent="0" lvl="0" marL="0" rtl="0" algn="l">
              <a:lnSpc>
                <a:spcPct val="115000"/>
              </a:lnSpc>
              <a:spcBef>
                <a:spcPts val="0"/>
              </a:spcBef>
              <a:spcAft>
                <a:spcPts val="0"/>
              </a:spcAft>
              <a:buNone/>
            </a:pPr>
            <a:r>
              <a:rPr b="0" lang="en-GB" sz="1600">
                <a:solidFill>
                  <a:srgbClr val="000000"/>
                </a:solidFill>
              </a:rPr>
              <a:t> - </a:t>
            </a:r>
            <a:r>
              <a:rPr lang="en-GB" sz="1600">
                <a:solidFill>
                  <a:srgbClr val="000000"/>
                </a:solidFill>
              </a:rPr>
              <a:t>Database</a:t>
            </a:r>
            <a:r>
              <a:rPr b="0" lang="en-GB" sz="1600">
                <a:solidFill>
                  <a:srgbClr val="000000"/>
                </a:solidFill>
              </a:rPr>
              <a:t>: SQL for data retrieval and preprocessing</a:t>
            </a:r>
            <a:endParaRPr b="0" sz="1600">
              <a:solidFill>
                <a:srgbClr val="000000"/>
              </a:solidFill>
            </a:endParaRPr>
          </a:p>
          <a:p>
            <a:pPr indent="0" lvl="0" marL="0" rtl="0" algn="l">
              <a:lnSpc>
                <a:spcPct val="115000"/>
              </a:lnSpc>
              <a:spcBef>
                <a:spcPts val="0"/>
              </a:spcBef>
              <a:spcAft>
                <a:spcPts val="0"/>
              </a:spcAft>
              <a:buNone/>
            </a:pPr>
            <a:r>
              <a:rPr b="0" lang="en-GB" sz="1600">
                <a:solidFill>
                  <a:srgbClr val="000000"/>
                </a:solidFill>
              </a:rPr>
              <a:t> - </a:t>
            </a:r>
            <a:r>
              <a:rPr lang="en-GB" sz="1600">
                <a:solidFill>
                  <a:srgbClr val="000000"/>
                </a:solidFill>
              </a:rPr>
              <a:t>Machine Learning Frameworks</a:t>
            </a:r>
            <a:r>
              <a:rPr b="0" lang="en-GB" sz="1600">
                <a:solidFill>
                  <a:srgbClr val="000000"/>
                </a:solidFill>
              </a:rPr>
              <a:t>: Scikit-learn for modeling and evaluation</a:t>
            </a:r>
            <a:endParaRPr b="0" sz="1600">
              <a:solidFill>
                <a:srgbClr val="000000"/>
              </a:solidFill>
            </a:endParaRPr>
          </a:p>
          <a:p>
            <a:pPr indent="0" lvl="0" marL="0" rtl="0" algn="l">
              <a:lnSpc>
                <a:spcPct val="115000"/>
              </a:lnSpc>
              <a:spcBef>
                <a:spcPts val="0"/>
              </a:spcBef>
              <a:spcAft>
                <a:spcPts val="0"/>
              </a:spcAft>
              <a:buNone/>
            </a:pPr>
            <a:r>
              <a:rPr b="0" lang="en-GB" sz="1600">
                <a:solidFill>
                  <a:srgbClr val="000000"/>
                </a:solidFill>
              </a:rPr>
              <a:t> - </a:t>
            </a:r>
            <a:r>
              <a:rPr lang="en-GB" sz="1600">
                <a:solidFill>
                  <a:srgbClr val="000000"/>
                </a:solidFill>
              </a:rPr>
              <a:t>Visualization</a:t>
            </a:r>
            <a:r>
              <a:rPr b="0" lang="en-GB" sz="1600">
                <a:solidFill>
                  <a:srgbClr val="000000"/>
                </a:solidFill>
              </a:rPr>
              <a:t>: Matplotlib for data exploration and results visualization</a:t>
            </a:r>
            <a:endParaRPr b="0" sz="1600">
              <a:solidFill>
                <a:srgbClr val="000000"/>
              </a:solidFill>
              <a:latin typeface="Arial"/>
              <a:ea typeface="Arial"/>
              <a:cs typeface="Arial"/>
              <a:sym typeface="Arial"/>
            </a:endParaRPr>
          </a:p>
          <a:p>
            <a:pPr indent="0" lvl="0" marL="0" rtl="0" algn="l">
              <a:spcBef>
                <a:spcPts val="0"/>
              </a:spcBef>
              <a:spcAft>
                <a:spcPts val="0"/>
              </a:spcAft>
              <a:buNone/>
            </a:pPr>
            <a:r>
              <a:t/>
            </a:r>
            <a:endParaRPr b="0" sz="1600">
              <a:solidFill>
                <a:srgbClr val="000000"/>
              </a:solidFill>
            </a:endParaRPr>
          </a:p>
        </p:txBody>
      </p:sp>
      <p:sp>
        <p:nvSpPr>
          <p:cNvPr id="304" name="Google Shape;304;p33"/>
          <p:cNvSpPr txBox="1"/>
          <p:nvPr/>
        </p:nvSpPr>
        <p:spPr>
          <a:xfrm>
            <a:off x="730000" y="695050"/>
            <a:ext cx="2335500" cy="4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50">
                <a:latin typeface="Raleway"/>
                <a:ea typeface="Raleway"/>
                <a:cs typeface="Raleway"/>
                <a:sym typeface="Raleway"/>
              </a:rPr>
              <a:t>References</a:t>
            </a:r>
            <a:endParaRPr sz="215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661175" y="6245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86" name="Google Shape;186;p19"/>
          <p:cNvSpPr txBox="1"/>
          <p:nvPr>
            <p:ph idx="1" type="body"/>
          </p:nvPr>
        </p:nvSpPr>
        <p:spPr>
          <a:xfrm>
            <a:off x="1226975" y="1445175"/>
            <a:ext cx="7122900" cy="20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000000"/>
                </a:solidFill>
                <a:latin typeface="Arial"/>
                <a:ea typeface="Arial"/>
                <a:cs typeface="Arial"/>
                <a:sym typeface="Arial"/>
              </a:rPr>
              <a:t>We analyzed the Apartments for Rent dataset, sourced from the USA classifieds on the UCI Machine Learning Repository. This dataset comprises 100,000 rows and 22 columns, capturing attributes such as price, square footage, location, and other key features. Our objective is to leverage machine learning techniques, including Linear Regression, Neural Networks, and Random Forest, to evaluate model performance and build predictive models that can be applied for future rental price predictions.</a:t>
            </a:r>
            <a:endParaRPr sz="1550">
              <a:solidFill>
                <a:srgbClr val="0E0E0E"/>
              </a:solidFill>
              <a:latin typeface="Arial"/>
              <a:ea typeface="Arial"/>
              <a:cs typeface="Arial"/>
              <a:sym typeface="Arial"/>
            </a:endParaRPr>
          </a:p>
          <a:p>
            <a:pPr indent="0" lvl="0" marL="0" rtl="0" algn="l">
              <a:spcBef>
                <a:spcPts val="1600"/>
              </a:spcBef>
              <a:spcAft>
                <a:spcPts val="1600"/>
              </a:spcAft>
              <a:buNone/>
            </a:pPr>
            <a:r>
              <a:t/>
            </a:r>
            <a:endParaRPr sz="1200">
              <a:solidFill>
                <a:srgbClr val="000000"/>
              </a:solidFill>
              <a:latin typeface="Arial"/>
              <a:ea typeface="Arial"/>
              <a:cs typeface="Arial"/>
              <a:sym typeface="Arial"/>
            </a:endParaRPr>
          </a:p>
        </p:txBody>
      </p:sp>
      <p:pic>
        <p:nvPicPr>
          <p:cNvPr descr="shutterstock_429987889_edited.jpg" id="187" name="Google Shape;187;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pic>
        <p:nvPicPr>
          <p:cNvPr id="188" name="Google Shape;188;p19"/>
          <p:cNvPicPr preferRelativeResize="0"/>
          <p:nvPr/>
        </p:nvPicPr>
        <p:blipFill rotWithShape="1">
          <a:blip r:embed="rId4">
            <a:alphaModFix/>
          </a:blip>
          <a:srcRect b="45324" l="0" r="0" t="33228"/>
          <a:stretch/>
        </p:blipFill>
        <p:spPr>
          <a:xfrm>
            <a:off x="0" y="3835675"/>
            <a:ext cx="9144003" cy="1307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727650" y="650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Problem Statement</a:t>
            </a:r>
            <a:endParaRPr sz="2150"/>
          </a:p>
        </p:txBody>
      </p:sp>
      <p:sp>
        <p:nvSpPr>
          <p:cNvPr id="194" name="Google Shape;194;p20"/>
          <p:cNvSpPr/>
          <p:nvPr/>
        </p:nvSpPr>
        <p:spPr>
          <a:xfrm>
            <a:off x="1400790" y="18858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95" name="Google Shape;195;p20"/>
          <p:cNvSpPr txBox="1"/>
          <p:nvPr>
            <p:ph idx="1" type="body"/>
          </p:nvPr>
        </p:nvSpPr>
        <p:spPr>
          <a:xfrm>
            <a:off x="1847699" y="1702213"/>
            <a:ext cx="55566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000000"/>
                </a:solidFill>
                <a:latin typeface="Arial"/>
                <a:ea typeface="Arial"/>
                <a:cs typeface="Arial"/>
                <a:sym typeface="Arial"/>
              </a:rPr>
              <a:t>Problem</a:t>
            </a:r>
            <a:r>
              <a:rPr lang="en-GB" sz="1600">
                <a:solidFill>
                  <a:srgbClr val="000000"/>
                </a:solidFill>
                <a:latin typeface="Arial"/>
                <a:ea typeface="Arial"/>
                <a:cs typeface="Arial"/>
                <a:sym typeface="Arial"/>
              </a:rPr>
              <a:t>: The apartment rental market is highly dynamic and difficult to predict.</a:t>
            </a:r>
            <a:endParaRPr sz="1600"/>
          </a:p>
        </p:txBody>
      </p:sp>
      <p:sp>
        <p:nvSpPr>
          <p:cNvPr id="196" name="Google Shape;196;p20"/>
          <p:cNvSpPr/>
          <p:nvPr/>
        </p:nvSpPr>
        <p:spPr>
          <a:xfrm>
            <a:off x="1400790" y="307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97" name="Google Shape;197;p20"/>
          <p:cNvSpPr txBox="1"/>
          <p:nvPr>
            <p:ph idx="1" type="body"/>
          </p:nvPr>
        </p:nvSpPr>
        <p:spPr>
          <a:xfrm>
            <a:off x="1847699" y="2932375"/>
            <a:ext cx="56781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000000"/>
                </a:solidFill>
                <a:latin typeface="Arial"/>
                <a:ea typeface="Arial"/>
                <a:cs typeface="Arial"/>
                <a:sym typeface="Arial"/>
              </a:rPr>
              <a:t>Need</a:t>
            </a:r>
            <a:r>
              <a:rPr lang="en-GB" sz="1600">
                <a:solidFill>
                  <a:srgbClr val="000000"/>
                </a:solidFill>
                <a:latin typeface="Arial"/>
                <a:ea typeface="Arial"/>
                <a:cs typeface="Arial"/>
                <a:sym typeface="Arial"/>
              </a:rPr>
              <a:t>: There’s a demand for data-driven insights that can help renters, landlords, and investors make better decisions.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1" name="Shape 201"/>
        <p:cNvGrpSpPr/>
        <p:nvPr/>
      </p:nvGrpSpPr>
      <p:grpSpPr>
        <a:xfrm>
          <a:off x="0" y="0"/>
          <a:ext cx="0" cy="0"/>
          <a:chOff x="0" y="0"/>
          <a:chExt cx="0" cy="0"/>
        </a:xfrm>
      </p:grpSpPr>
      <p:sp>
        <p:nvSpPr>
          <p:cNvPr id="202" name="Google Shape;202;p21"/>
          <p:cNvSpPr txBox="1"/>
          <p:nvPr>
            <p:ph type="title"/>
          </p:nvPr>
        </p:nvSpPr>
        <p:spPr>
          <a:xfrm>
            <a:off x="711525" y="514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Data Overview</a:t>
            </a:r>
            <a:endParaRPr sz="2150"/>
          </a:p>
        </p:txBody>
      </p:sp>
      <p:sp>
        <p:nvSpPr>
          <p:cNvPr id="203" name="Google Shape;203;p21"/>
          <p:cNvSpPr txBox="1"/>
          <p:nvPr>
            <p:ph idx="4294967295" type="body"/>
          </p:nvPr>
        </p:nvSpPr>
        <p:spPr>
          <a:xfrm>
            <a:off x="711525" y="1077600"/>
            <a:ext cx="7956900" cy="4065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solidFill>
                  <a:schemeClr val="lt1"/>
                </a:solidFill>
                <a:latin typeface="Arial"/>
                <a:ea typeface="Arial"/>
                <a:cs typeface="Arial"/>
                <a:sym typeface="Arial"/>
              </a:rPr>
              <a:t>Key features include:</a:t>
            </a:r>
            <a:endParaRPr b="1">
              <a:solidFill>
                <a:schemeClr val="lt1"/>
              </a:solidFill>
              <a:latin typeface="Arial"/>
              <a:ea typeface="Arial"/>
              <a:cs typeface="Arial"/>
              <a:sym typeface="Arial"/>
            </a:endParaRPr>
          </a:p>
          <a:p>
            <a:pPr indent="-311150" lvl="0" marL="457200" rtl="0" algn="l">
              <a:spcBef>
                <a:spcPts val="1200"/>
              </a:spcBef>
              <a:spcAft>
                <a:spcPts val="0"/>
              </a:spcAft>
              <a:buClr>
                <a:schemeClr val="lt1"/>
              </a:buClr>
              <a:buSzPts val="1300"/>
              <a:buFont typeface="Arial"/>
              <a:buChar char="●"/>
            </a:pPr>
            <a:r>
              <a:rPr b="1" lang="en-GB">
                <a:solidFill>
                  <a:schemeClr val="lt1"/>
                </a:solidFill>
                <a:latin typeface="Arial"/>
                <a:ea typeface="Arial"/>
                <a:cs typeface="Arial"/>
                <a:sym typeface="Arial"/>
              </a:rPr>
              <a:t>Price</a:t>
            </a:r>
            <a:r>
              <a:rPr lang="en-GB">
                <a:solidFill>
                  <a:schemeClr val="lt1"/>
                </a:solidFill>
                <a:latin typeface="Arial"/>
                <a:ea typeface="Arial"/>
                <a:cs typeface="Arial"/>
                <a:sym typeface="Arial"/>
              </a:rPr>
              <a:t>: The rental price of the apartment (target variable).</a:t>
            </a:r>
            <a:endParaRPr>
              <a:solidFill>
                <a:srgbClr val="0E0E0E"/>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n-GB">
                <a:solidFill>
                  <a:schemeClr val="lt1"/>
                </a:solidFill>
                <a:latin typeface="Arial"/>
                <a:ea typeface="Arial"/>
                <a:cs typeface="Arial"/>
                <a:sym typeface="Arial"/>
              </a:rPr>
              <a:t>Square Feet</a:t>
            </a:r>
            <a:r>
              <a:rPr lang="en-GB">
                <a:solidFill>
                  <a:schemeClr val="lt1"/>
                </a:solidFill>
                <a:latin typeface="Arial"/>
                <a:ea typeface="Arial"/>
                <a:cs typeface="Arial"/>
                <a:sym typeface="Arial"/>
              </a:rPr>
              <a:t>: The size of the apartment in square feet.</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n-GB">
                <a:solidFill>
                  <a:schemeClr val="lt1"/>
                </a:solidFill>
                <a:latin typeface="Arial"/>
                <a:ea typeface="Arial"/>
                <a:cs typeface="Arial"/>
                <a:sym typeface="Arial"/>
              </a:rPr>
              <a:t>Location</a:t>
            </a:r>
            <a:r>
              <a:rPr lang="en-GB">
                <a:solidFill>
                  <a:schemeClr val="lt1"/>
                </a:solidFill>
                <a:latin typeface="Arial"/>
                <a:ea typeface="Arial"/>
                <a:cs typeface="Arial"/>
                <a:sym typeface="Arial"/>
              </a:rPr>
              <a:t>: Geographical details including latitude, longitude, and state.</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n-GB">
                <a:solidFill>
                  <a:schemeClr val="lt1"/>
                </a:solidFill>
                <a:latin typeface="Arial"/>
                <a:ea typeface="Arial"/>
                <a:cs typeface="Arial"/>
                <a:sym typeface="Arial"/>
              </a:rPr>
              <a:t>Pets Allowed</a:t>
            </a:r>
            <a:r>
              <a:rPr lang="en-GB">
                <a:solidFill>
                  <a:schemeClr val="lt1"/>
                </a:solidFill>
                <a:latin typeface="Arial"/>
                <a:ea typeface="Arial"/>
                <a:cs typeface="Arial"/>
                <a:sym typeface="Arial"/>
              </a:rPr>
              <a:t>: Information about pet restrictions or permissions.</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b="1" lang="en-GB">
                <a:solidFill>
                  <a:schemeClr val="lt1"/>
                </a:solidFill>
                <a:latin typeface="Arial"/>
                <a:ea typeface="Arial"/>
                <a:cs typeface="Arial"/>
                <a:sym typeface="Arial"/>
              </a:rPr>
              <a:t>Date</a:t>
            </a:r>
            <a:r>
              <a:rPr lang="en-GB">
                <a:solidFill>
                  <a:schemeClr val="lt1"/>
                </a:solidFill>
                <a:latin typeface="Arial"/>
                <a:ea typeface="Arial"/>
                <a:cs typeface="Arial"/>
                <a:sym typeface="Arial"/>
              </a:rPr>
              <a:t>: Year and month extracted from the listing’s posting date.</a:t>
            </a:r>
            <a:endParaRPr>
              <a:solidFill>
                <a:schemeClr val="lt1"/>
              </a:solidFill>
              <a:latin typeface="Arial"/>
              <a:ea typeface="Arial"/>
              <a:cs typeface="Arial"/>
              <a:sym typeface="Arial"/>
            </a:endParaRPr>
          </a:p>
          <a:p>
            <a:pPr indent="0" lvl="0" marL="0" rtl="0" algn="l">
              <a:spcBef>
                <a:spcPts val="1200"/>
              </a:spcBef>
              <a:spcAft>
                <a:spcPts val="0"/>
              </a:spcAft>
              <a:buNone/>
            </a:pPr>
            <a:r>
              <a:rPr b="1" lang="en-GB">
                <a:solidFill>
                  <a:schemeClr val="lt1"/>
                </a:solidFill>
                <a:latin typeface="Arial"/>
                <a:ea typeface="Arial"/>
                <a:cs typeface="Arial"/>
                <a:sym typeface="Arial"/>
              </a:rPr>
              <a:t>Data Cleaning 1</a:t>
            </a:r>
            <a:r>
              <a:rPr lang="en-GB">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311150" lvl="0" marL="457200" rtl="0" algn="l">
              <a:spcBef>
                <a:spcPts val="1200"/>
              </a:spcBef>
              <a:spcAft>
                <a:spcPts val="0"/>
              </a:spcAft>
              <a:buClr>
                <a:schemeClr val="lt1"/>
              </a:buClr>
              <a:buSzPts val="1300"/>
              <a:buFont typeface="Arial"/>
              <a:buChar char="●"/>
            </a:pPr>
            <a:r>
              <a:rPr lang="en-GB">
                <a:solidFill>
                  <a:schemeClr val="lt1"/>
                </a:solidFill>
                <a:latin typeface="Arial"/>
                <a:ea typeface="Arial"/>
                <a:cs typeface="Arial"/>
                <a:sym typeface="Arial"/>
              </a:rPr>
              <a:t>Used Apache Spark to load and preprocess the raw data, including removing delimiters, and subsequently loaded the cleaned data into Pandas for further analysis.</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lang="en-GB">
                <a:solidFill>
                  <a:schemeClr val="lt1"/>
                </a:solidFill>
                <a:latin typeface="Arial"/>
                <a:ea typeface="Arial"/>
                <a:cs typeface="Arial"/>
                <a:sym typeface="Arial"/>
              </a:rPr>
              <a:t>Ensured no missing values in essential columns like price, square feet, and bathrooms.</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lang="en-GB">
                <a:solidFill>
                  <a:schemeClr val="lt1"/>
                </a:solidFill>
                <a:latin typeface="Arial"/>
                <a:ea typeface="Arial"/>
                <a:cs typeface="Arial"/>
                <a:sym typeface="Arial"/>
              </a:rPr>
              <a:t>Encoded categorical variables (e.g., source, category, state) using one-hot encoding.</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lang="en-GB">
                <a:solidFill>
                  <a:schemeClr val="lt1"/>
                </a:solidFill>
                <a:latin typeface="Arial"/>
                <a:ea typeface="Arial"/>
                <a:cs typeface="Arial"/>
                <a:sym typeface="Arial"/>
              </a:rPr>
              <a:t>Mapped boolean columns (e.g., has_photo) to numerical values.</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lang="en-GB">
                <a:solidFill>
                  <a:schemeClr val="lt1"/>
                </a:solidFill>
                <a:latin typeface="Arial"/>
                <a:ea typeface="Arial"/>
                <a:cs typeface="Arial"/>
                <a:sym typeface="Arial"/>
              </a:rPr>
              <a:t>Grouped rare categories for features like pets_allowed and handled unknown values systematically.</a:t>
            </a:r>
            <a:endParaRPr>
              <a:solidFill>
                <a:schemeClr val="lt1"/>
              </a:solidFill>
              <a:latin typeface="Arial"/>
              <a:ea typeface="Arial"/>
              <a:cs typeface="Arial"/>
              <a:sym typeface="Arial"/>
            </a:endParaRPr>
          </a:p>
          <a:p>
            <a:pPr indent="-311150" lvl="0" marL="457200" rtl="0" algn="l">
              <a:spcBef>
                <a:spcPts val="0"/>
              </a:spcBef>
              <a:spcAft>
                <a:spcPts val="0"/>
              </a:spcAft>
              <a:buClr>
                <a:schemeClr val="lt1"/>
              </a:buClr>
              <a:buSzPts val="1300"/>
              <a:buFont typeface="Arial"/>
              <a:buChar char="●"/>
            </a:pPr>
            <a:r>
              <a:rPr lang="en-GB">
                <a:solidFill>
                  <a:schemeClr val="lt1"/>
                </a:solidFill>
                <a:latin typeface="Arial"/>
                <a:ea typeface="Arial"/>
                <a:cs typeface="Arial"/>
                <a:sym typeface="Arial"/>
              </a:rPr>
              <a:t>Extracted year and month from the date column to simplify temporal analysis.</a:t>
            </a:r>
            <a:endParaRPr>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2"/>
          <p:cNvSpPr txBox="1"/>
          <p:nvPr/>
        </p:nvSpPr>
        <p:spPr>
          <a:xfrm>
            <a:off x="555000" y="546875"/>
            <a:ext cx="2469300" cy="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GB" sz="2150">
                <a:solidFill>
                  <a:schemeClr val="dk2"/>
                </a:solidFill>
              </a:rPr>
              <a:t>Data Cleaning 2 </a:t>
            </a:r>
            <a:endParaRPr sz="2150">
              <a:solidFill>
                <a:schemeClr val="accent1"/>
              </a:solidFill>
              <a:latin typeface="Lato"/>
              <a:ea typeface="Lato"/>
              <a:cs typeface="Lato"/>
              <a:sym typeface="Lato"/>
            </a:endParaRPr>
          </a:p>
        </p:txBody>
      </p:sp>
      <p:sp>
        <p:nvSpPr>
          <p:cNvPr id="209" name="Google Shape;209;p22"/>
          <p:cNvSpPr txBox="1"/>
          <p:nvPr/>
        </p:nvSpPr>
        <p:spPr>
          <a:xfrm>
            <a:off x="555000" y="1206125"/>
            <a:ext cx="8252700" cy="3869100"/>
          </a:xfrm>
          <a:prstGeom prst="rect">
            <a:avLst/>
          </a:prstGeom>
          <a:noFill/>
          <a:ln>
            <a:noFill/>
          </a:ln>
        </p:spPr>
        <p:txBody>
          <a:bodyPr anchorCtr="0" anchor="t" bIns="91425" lIns="91425" spcFirstLastPara="1" rIns="91425" wrap="square" tIns="91425">
            <a:noAutofit/>
          </a:bodyPr>
          <a:lstStyle/>
          <a:p>
            <a:pPr indent="-127000" lvl="0" marL="127000" rtl="0" algn="l">
              <a:lnSpc>
                <a:spcPct val="100000"/>
              </a:lnSpc>
              <a:spcBef>
                <a:spcPts val="900"/>
              </a:spcBef>
              <a:spcAft>
                <a:spcPts val="0"/>
              </a:spcAft>
              <a:buNone/>
            </a:pPr>
            <a:r>
              <a:rPr lang="en-GB" sz="1200">
                <a:solidFill>
                  <a:schemeClr val="dk2"/>
                </a:solidFill>
              </a:rPr>
              <a:t>•  </a:t>
            </a:r>
            <a:r>
              <a:rPr b="1" lang="en-GB" sz="1300">
                <a:solidFill>
                  <a:schemeClr val="dk2"/>
                </a:solidFill>
              </a:rPr>
              <a:t>Handled Missing Geographic Data</a:t>
            </a:r>
            <a:r>
              <a:rPr lang="en-GB" sz="1300">
                <a:solidFill>
                  <a:schemeClr val="dk2"/>
                </a:solidFill>
              </a:rPr>
              <a:t>:</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Imputed missing cityname and state columns using reverse geocoding based on latitude and longitude.</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Fully completed the state column and partially filled cityname, enriching location-based insights.</a:t>
            </a:r>
            <a:endParaRPr sz="1300">
              <a:solidFill>
                <a:schemeClr val="dk2"/>
              </a:solidFill>
            </a:endParaRPr>
          </a:p>
          <a:p>
            <a:pPr indent="-127000" lvl="0" marL="127000" rtl="0" algn="l">
              <a:lnSpc>
                <a:spcPct val="100000"/>
              </a:lnSpc>
              <a:spcBef>
                <a:spcPts val="900"/>
              </a:spcBef>
              <a:spcAft>
                <a:spcPts val="0"/>
              </a:spcAft>
              <a:buNone/>
            </a:pPr>
            <a:r>
              <a:rPr lang="en-GB" sz="1300">
                <a:solidFill>
                  <a:schemeClr val="dk2"/>
                </a:solidFill>
              </a:rPr>
              <a:t>	• </a:t>
            </a:r>
            <a:r>
              <a:rPr b="1" lang="en-GB" sz="1300">
                <a:solidFill>
                  <a:schemeClr val="dk2"/>
                </a:solidFill>
              </a:rPr>
              <a:t>Transformed Amenities Column</a:t>
            </a:r>
            <a:r>
              <a:rPr lang="en-GB" sz="1300">
                <a:solidFill>
                  <a:schemeClr val="dk2"/>
                </a:solidFill>
              </a:rPr>
              <a:t>:</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Used one-hot encoding to convert text-based, comma-separated amenities (e.g., “Gym, Pool, Parking”) into binary columns.</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Expanded feature space, enabling the model to utilize detailed amenities data effectively.</a:t>
            </a:r>
            <a:endParaRPr sz="1300">
              <a:solidFill>
                <a:schemeClr val="dk2"/>
              </a:solidFill>
            </a:endParaRPr>
          </a:p>
          <a:p>
            <a:pPr indent="-127000" lvl="0" marL="127000" rtl="0" algn="l">
              <a:lnSpc>
                <a:spcPct val="100000"/>
              </a:lnSpc>
              <a:spcBef>
                <a:spcPts val="900"/>
              </a:spcBef>
              <a:spcAft>
                <a:spcPts val="0"/>
              </a:spcAft>
              <a:buNone/>
            </a:pPr>
            <a:r>
              <a:rPr lang="en-GB" sz="1300">
                <a:solidFill>
                  <a:schemeClr val="dk2"/>
                </a:solidFill>
              </a:rPr>
              <a:t>	•</a:t>
            </a:r>
            <a:r>
              <a:rPr b="1" lang="en-GB" sz="1300">
                <a:solidFill>
                  <a:schemeClr val="dk2"/>
                </a:solidFill>
              </a:rPr>
              <a:t> Ensured Consistency and Quality</a:t>
            </a:r>
            <a:r>
              <a:rPr lang="en-GB" sz="1300">
                <a:solidFill>
                  <a:schemeClr val="dk2"/>
                </a:solidFill>
              </a:rPr>
              <a:t>:</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Dropped rows with missing values in critical columns after enrichment.</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Validated data integrity to ensure no mismatched or incomplete records were included in the analysis.</a:t>
            </a:r>
            <a:endParaRPr sz="1300">
              <a:solidFill>
                <a:schemeClr val="dk2"/>
              </a:solidFill>
            </a:endParaRPr>
          </a:p>
          <a:p>
            <a:pPr indent="-127000" lvl="0" marL="127000" rtl="0" algn="l">
              <a:lnSpc>
                <a:spcPct val="100000"/>
              </a:lnSpc>
              <a:spcBef>
                <a:spcPts val="900"/>
              </a:spcBef>
              <a:spcAft>
                <a:spcPts val="0"/>
              </a:spcAft>
              <a:buNone/>
            </a:pPr>
            <a:r>
              <a:rPr lang="en-GB" sz="1300">
                <a:solidFill>
                  <a:schemeClr val="dk2"/>
                </a:solidFill>
              </a:rPr>
              <a:t>	• </a:t>
            </a:r>
            <a:r>
              <a:rPr b="1" lang="en-GB" sz="1300">
                <a:solidFill>
                  <a:schemeClr val="dk2"/>
                </a:solidFill>
              </a:rPr>
              <a:t>Final Feature Selection</a:t>
            </a:r>
            <a:r>
              <a:rPr lang="en-GB" sz="1300">
                <a:solidFill>
                  <a:schemeClr val="dk2"/>
                </a:solidFill>
              </a:rPr>
              <a:t>:</a:t>
            </a:r>
            <a:endParaRPr sz="1300">
              <a:solidFill>
                <a:schemeClr val="dk2"/>
              </a:solidFill>
            </a:endParaRPr>
          </a:p>
          <a:p>
            <a:pPr indent="-317500" lvl="0" marL="317500" rtl="0" algn="l">
              <a:lnSpc>
                <a:spcPct val="100000"/>
              </a:lnSpc>
              <a:spcBef>
                <a:spcPts val="900"/>
              </a:spcBef>
              <a:spcAft>
                <a:spcPts val="0"/>
              </a:spcAft>
              <a:buNone/>
            </a:pPr>
            <a:r>
              <a:rPr lang="en-GB" sz="1300">
                <a:solidFill>
                  <a:schemeClr val="dk2"/>
                </a:solidFill>
              </a:rPr>
              <a:t>	•	Removed irrelevant columns such as id, title, date, source, and currency to focus on meaningful predictors.</a:t>
            </a:r>
            <a:endParaRPr sz="1300">
              <a:solidFill>
                <a:schemeClr val="dk2"/>
              </a:solidFill>
            </a:endParaRPr>
          </a:p>
          <a:p>
            <a:pPr indent="0" lvl="0" marL="0" rtl="0" algn="l">
              <a:lnSpc>
                <a:spcPct val="100000"/>
              </a:lnSpc>
              <a:spcBef>
                <a:spcPts val="0"/>
              </a:spcBef>
              <a:spcAft>
                <a:spcPts val="0"/>
              </a:spcAft>
              <a:buNone/>
            </a:pPr>
            <a:r>
              <a:t/>
            </a:r>
            <a:endParaRPr sz="15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4600"/>
              <a:t>Machine Learning</a:t>
            </a:r>
            <a:endParaRPr sz="4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649625" y="62452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150">
                <a:solidFill>
                  <a:srgbClr val="0E0E0E"/>
                </a:solidFill>
                <a:latin typeface="Arial"/>
                <a:ea typeface="Arial"/>
                <a:cs typeface="Arial"/>
                <a:sym typeface="Arial"/>
              </a:rPr>
              <a:t>Preprocessing for Machine Learning</a:t>
            </a:r>
            <a:endParaRPr sz="2150">
              <a:solidFill>
                <a:srgbClr val="0E0E0E"/>
              </a:solidFill>
              <a:latin typeface="Arial"/>
              <a:ea typeface="Arial"/>
              <a:cs typeface="Arial"/>
              <a:sym typeface="Arial"/>
            </a:endParaRPr>
          </a:p>
          <a:p>
            <a:pPr indent="0" lvl="0" marL="0" rtl="0" algn="l">
              <a:spcBef>
                <a:spcPts val="0"/>
              </a:spcBef>
              <a:spcAft>
                <a:spcPts val="0"/>
              </a:spcAft>
              <a:buNone/>
            </a:pPr>
            <a:r>
              <a:t/>
            </a:r>
            <a:endParaRPr/>
          </a:p>
        </p:txBody>
      </p:sp>
      <p:sp>
        <p:nvSpPr>
          <p:cNvPr id="220" name="Google Shape;220;p24"/>
          <p:cNvSpPr txBox="1"/>
          <p:nvPr>
            <p:ph idx="1" type="body"/>
          </p:nvPr>
        </p:nvSpPr>
        <p:spPr>
          <a:xfrm>
            <a:off x="1502075" y="1516175"/>
            <a:ext cx="6076500" cy="28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solidFill>
                  <a:srgbClr val="000000"/>
                </a:solidFill>
                <a:latin typeface="Arial"/>
                <a:ea typeface="Arial"/>
                <a:cs typeface="Arial"/>
                <a:sym typeface="Arial"/>
              </a:rPr>
              <a:t>Encoding</a:t>
            </a:r>
            <a:r>
              <a:rPr lang="en-GB" sz="1600">
                <a:solidFill>
                  <a:srgbClr val="000000"/>
                </a:solidFill>
                <a:latin typeface="Arial"/>
                <a:ea typeface="Arial"/>
                <a:cs typeface="Arial"/>
                <a:sym typeface="Arial"/>
              </a:rPr>
              <a:t>:</a:t>
            </a:r>
            <a:r>
              <a:rPr lang="en-GB" sz="1600">
                <a:solidFill>
                  <a:srgbClr val="000000"/>
                </a:solidFill>
                <a:latin typeface="Arial"/>
                <a:ea typeface="Arial"/>
                <a:cs typeface="Arial"/>
                <a:sym typeface="Arial"/>
              </a:rPr>
              <a:t> Applied one-hot encoding to categorical variables</a:t>
            </a:r>
            <a:endParaRPr sz="1600">
              <a:solidFill>
                <a:srgbClr val="000000"/>
              </a:solidFill>
              <a:latin typeface="Arial"/>
              <a:ea typeface="Arial"/>
              <a:cs typeface="Arial"/>
              <a:sym typeface="Arial"/>
            </a:endParaRPr>
          </a:p>
          <a:p>
            <a:pPr indent="0" lvl="0" marL="0" rtl="0" algn="l">
              <a:spcBef>
                <a:spcPts val="1600"/>
              </a:spcBef>
              <a:spcAft>
                <a:spcPts val="0"/>
              </a:spcAft>
              <a:buNone/>
            </a:pPr>
            <a:r>
              <a:rPr b="1" lang="en-GB" sz="1600">
                <a:solidFill>
                  <a:srgbClr val="000000"/>
                </a:solidFill>
                <a:latin typeface="Arial"/>
                <a:ea typeface="Arial"/>
                <a:cs typeface="Arial"/>
                <a:sym typeface="Arial"/>
              </a:rPr>
              <a:t>Scaling</a:t>
            </a:r>
            <a:r>
              <a:rPr lang="en-GB" sz="1600">
                <a:solidFill>
                  <a:srgbClr val="000000"/>
                </a:solidFill>
                <a:latin typeface="Arial"/>
                <a:ea typeface="Arial"/>
                <a:cs typeface="Arial"/>
                <a:sym typeface="Arial"/>
              </a:rPr>
              <a:t>: Standardized numerical features such as price, square feet, bathrooms, etc., to ensure uniform scaling.</a:t>
            </a:r>
            <a:endParaRPr sz="1600">
              <a:solidFill>
                <a:srgbClr val="000000"/>
              </a:solidFill>
              <a:latin typeface="Arial"/>
              <a:ea typeface="Arial"/>
              <a:cs typeface="Arial"/>
              <a:sym typeface="Arial"/>
            </a:endParaRPr>
          </a:p>
          <a:p>
            <a:pPr indent="-127000" lvl="0" marL="127000" rtl="0" algn="l">
              <a:spcBef>
                <a:spcPts val="1600"/>
              </a:spcBef>
              <a:spcAft>
                <a:spcPts val="0"/>
              </a:spcAft>
              <a:buNone/>
            </a:pPr>
            <a:r>
              <a:rPr b="1" lang="en-GB" sz="1600">
                <a:solidFill>
                  <a:srgbClr val="000000"/>
                </a:solidFill>
                <a:latin typeface="Arial"/>
                <a:ea typeface="Arial"/>
                <a:cs typeface="Arial"/>
                <a:sym typeface="Arial"/>
              </a:rPr>
              <a:t>Splitting</a:t>
            </a:r>
            <a:r>
              <a:rPr lang="en-GB" sz="1600">
                <a:solidFill>
                  <a:srgbClr val="000000"/>
                </a:solidFill>
                <a:latin typeface="Arial"/>
                <a:ea typeface="Arial"/>
                <a:cs typeface="Arial"/>
                <a:sym typeface="Arial"/>
              </a:rPr>
              <a:t>: Divided the dataset into training (80%) and testing (20%) sets for robust model evaluation.</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0" lvl="0" marL="0" rtl="0" algn="l">
              <a:spcBef>
                <a:spcPts val="1600"/>
              </a:spcBef>
              <a:spcAft>
                <a:spcPts val="1600"/>
              </a:spcAft>
              <a:buNone/>
            </a:pPr>
            <a:r>
              <a:t/>
            </a:r>
            <a:endParaRPr sz="16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721225" y="4424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Linear </a:t>
            </a:r>
            <a:r>
              <a:rPr lang="en-GB" sz="2150"/>
              <a:t>Regression</a:t>
            </a:r>
            <a:endParaRPr sz="2150"/>
          </a:p>
          <a:p>
            <a:pPr indent="0" lvl="0" marL="0" rtl="0" algn="l">
              <a:spcBef>
                <a:spcPts val="0"/>
              </a:spcBef>
              <a:spcAft>
                <a:spcPts val="0"/>
              </a:spcAft>
              <a:buNone/>
            </a:pPr>
            <a:r>
              <a:rPr b="0" lang="en-GB" sz="2150"/>
              <a:t>01</a:t>
            </a:r>
            <a:endParaRPr b="0" sz="2150"/>
          </a:p>
        </p:txBody>
      </p:sp>
      <p:sp>
        <p:nvSpPr>
          <p:cNvPr id="226" name="Google Shape;226;p25"/>
          <p:cNvSpPr txBox="1"/>
          <p:nvPr>
            <p:ph idx="1" type="body"/>
          </p:nvPr>
        </p:nvSpPr>
        <p:spPr>
          <a:xfrm>
            <a:off x="721225" y="1364450"/>
            <a:ext cx="4240200" cy="36084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a:solidFill>
                  <a:srgbClr val="000000"/>
                </a:solidFill>
                <a:latin typeface="Arial"/>
                <a:ea typeface="Arial"/>
                <a:cs typeface="Arial"/>
                <a:sym typeface="Arial"/>
              </a:rPr>
              <a:t>Overview</a:t>
            </a:r>
            <a:endParaRPr b="1">
              <a:solidFill>
                <a:srgbClr val="000000"/>
              </a:solidFill>
              <a:latin typeface="Arial"/>
              <a:ea typeface="Arial"/>
              <a:cs typeface="Arial"/>
              <a:sym typeface="Arial"/>
            </a:endParaRPr>
          </a:p>
          <a:p>
            <a:pPr indent="-304800" lvl="0" marL="457200" rtl="0" algn="l">
              <a:spcBef>
                <a:spcPts val="1200"/>
              </a:spcBef>
              <a:spcAft>
                <a:spcPts val="0"/>
              </a:spcAft>
              <a:buClr>
                <a:srgbClr val="0E0E0E"/>
              </a:buClr>
              <a:buSzPts val="1200"/>
              <a:buFont typeface="Arial"/>
              <a:buChar char="●"/>
            </a:pPr>
            <a:r>
              <a:rPr lang="en-GB" sz="1200">
                <a:solidFill>
                  <a:srgbClr val="0E0E0E"/>
                </a:solidFill>
                <a:latin typeface="Arial"/>
                <a:ea typeface="Arial"/>
                <a:cs typeface="Arial"/>
                <a:sym typeface="Arial"/>
              </a:rPr>
              <a:t>Performed using scikit-learn’s LinearRegression function.</a:t>
            </a:r>
            <a:endParaRPr sz="1200">
              <a:solidFill>
                <a:srgbClr val="0E0E0E"/>
              </a:solidFill>
              <a:latin typeface="Arial"/>
              <a:ea typeface="Arial"/>
              <a:cs typeface="Arial"/>
              <a:sym typeface="Arial"/>
            </a:endParaRPr>
          </a:p>
          <a:p>
            <a:pPr indent="-304800" lvl="0" marL="457200" rtl="0" algn="l">
              <a:spcBef>
                <a:spcPts val="0"/>
              </a:spcBef>
              <a:spcAft>
                <a:spcPts val="0"/>
              </a:spcAft>
              <a:buClr>
                <a:srgbClr val="0E0E0E"/>
              </a:buClr>
              <a:buSzPts val="1200"/>
              <a:buFont typeface="Arial"/>
              <a:buChar char="●"/>
            </a:pPr>
            <a:r>
              <a:rPr lang="en-GB" sz="1200">
                <a:solidFill>
                  <a:srgbClr val="0E0E0E"/>
                </a:solidFill>
                <a:latin typeface="Arial"/>
                <a:ea typeface="Arial"/>
                <a:cs typeface="Arial"/>
                <a:sym typeface="Arial"/>
              </a:rPr>
              <a:t>Fitted to scaled training data (X) and training data (y).</a:t>
            </a:r>
            <a:endParaRPr sz="1200">
              <a:solidFill>
                <a:srgbClr val="0E0E0E"/>
              </a:solidFill>
              <a:latin typeface="Arial"/>
              <a:ea typeface="Arial"/>
              <a:cs typeface="Arial"/>
              <a:sym typeface="Arial"/>
            </a:endParaRPr>
          </a:p>
          <a:p>
            <a:pPr indent="0" lvl="0" marL="457200" rtl="0" algn="l">
              <a:spcBef>
                <a:spcPts val="1200"/>
              </a:spcBef>
              <a:spcAft>
                <a:spcPts val="0"/>
              </a:spcAft>
              <a:buNone/>
            </a:pPr>
            <a:r>
              <a:t/>
            </a:r>
            <a:endParaRPr sz="1200">
              <a:solidFill>
                <a:srgbClr val="0E0E0E"/>
              </a:solidFill>
              <a:latin typeface="Arial"/>
              <a:ea typeface="Arial"/>
              <a:cs typeface="Arial"/>
              <a:sym typeface="Arial"/>
            </a:endParaRPr>
          </a:p>
          <a:p>
            <a:pPr indent="0" lvl="0" marL="0" rtl="0" algn="l">
              <a:spcBef>
                <a:spcPts val="1200"/>
              </a:spcBef>
              <a:spcAft>
                <a:spcPts val="0"/>
              </a:spcAft>
              <a:buNone/>
            </a:pPr>
            <a:r>
              <a:rPr lang="en-GB" sz="1200">
                <a:solidFill>
                  <a:srgbClr val="0E0E0E"/>
                </a:solidFill>
                <a:latin typeface="Arial"/>
                <a:ea typeface="Arial"/>
                <a:cs typeface="Arial"/>
                <a:sym typeface="Arial"/>
              </a:rPr>
              <a:t>Results:</a:t>
            </a:r>
            <a:endParaRPr sz="1200">
              <a:solidFill>
                <a:srgbClr val="0E0E0E"/>
              </a:solidFill>
              <a:latin typeface="Arial"/>
              <a:ea typeface="Arial"/>
              <a:cs typeface="Arial"/>
              <a:sym typeface="Arial"/>
            </a:endParaRPr>
          </a:p>
          <a:p>
            <a:pPr indent="-304800" lvl="1" marL="914400" rtl="0" algn="l">
              <a:spcBef>
                <a:spcPts val="1200"/>
              </a:spcBef>
              <a:spcAft>
                <a:spcPts val="0"/>
              </a:spcAft>
              <a:buClr>
                <a:srgbClr val="1F1F1F"/>
              </a:buClr>
              <a:buSzPts val="1200"/>
              <a:buFont typeface="Roboto"/>
              <a:buChar char="○"/>
            </a:pPr>
            <a:r>
              <a:rPr lang="en-GB" sz="1200">
                <a:solidFill>
                  <a:srgbClr val="1F1F1F"/>
                </a:solidFill>
                <a:highlight>
                  <a:srgbClr val="FFFFFF"/>
                </a:highlight>
                <a:latin typeface="Roboto"/>
                <a:ea typeface="Roboto"/>
                <a:cs typeface="Roboto"/>
                <a:sym typeface="Roboto"/>
              </a:rPr>
              <a:t>MSE: 370,387.31</a:t>
            </a:r>
            <a:endParaRPr>
              <a:solidFill>
                <a:srgbClr val="1F1F1F"/>
              </a:solidFill>
              <a:highlight>
                <a:schemeClr val="lt1"/>
              </a:highlight>
              <a:latin typeface="Roboto"/>
              <a:ea typeface="Roboto"/>
              <a:cs typeface="Roboto"/>
              <a:sym typeface="Roboto"/>
            </a:endParaRPr>
          </a:p>
          <a:p>
            <a:pPr indent="-298450" lvl="1" marL="914400" rtl="0" algn="l">
              <a:spcBef>
                <a:spcPts val="0"/>
              </a:spcBef>
              <a:spcAft>
                <a:spcPts val="0"/>
              </a:spcAft>
              <a:buClr>
                <a:srgbClr val="1F1F1F"/>
              </a:buClr>
              <a:buSzPts val="1100"/>
              <a:buFont typeface="Roboto"/>
              <a:buChar char="○"/>
            </a:pPr>
            <a:r>
              <a:rPr lang="en-GB">
                <a:solidFill>
                  <a:srgbClr val="1F1F1F"/>
                </a:solidFill>
                <a:highlight>
                  <a:schemeClr val="lt1"/>
                </a:highlight>
                <a:latin typeface="Roboto"/>
                <a:ea typeface="Roboto"/>
                <a:cs typeface="Roboto"/>
                <a:sym typeface="Roboto"/>
              </a:rPr>
              <a:t>R-squared: 0.4437 </a:t>
            </a:r>
            <a:r>
              <a:rPr lang="en-GB" sz="1200">
                <a:solidFill>
                  <a:srgbClr val="1F1F1F"/>
                </a:solidFill>
                <a:highlight>
                  <a:srgbClr val="FFFFFF"/>
                </a:highlight>
                <a:latin typeface="Roboto"/>
                <a:ea typeface="Roboto"/>
                <a:cs typeface="Roboto"/>
                <a:sym typeface="Roboto"/>
              </a:rPr>
              <a:t>44.37%</a:t>
            </a:r>
            <a:endParaRPr sz="1200">
              <a:solidFill>
                <a:srgbClr val="0E0E0E"/>
              </a:solidFill>
              <a:latin typeface="Arial"/>
              <a:ea typeface="Arial"/>
              <a:cs typeface="Arial"/>
              <a:sym typeface="Arial"/>
            </a:endParaRPr>
          </a:p>
          <a:p>
            <a:pPr indent="0" lvl="0" marL="0" rtl="0" algn="l">
              <a:spcBef>
                <a:spcPts val="1000"/>
              </a:spcBef>
              <a:spcAft>
                <a:spcPts val="1600"/>
              </a:spcAft>
              <a:buNone/>
            </a:pPr>
            <a:r>
              <a:t/>
            </a:r>
            <a:endParaRPr sz="1200">
              <a:solidFill>
                <a:srgbClr val="0E0E0E"/>
              </a:solidFill>
              <a:latin typeface="Arial"/>
              <a:ea typeface="Arial"/>
              <a:cs typeface="Arial"/>
              <a:sym typeface="Arial"/>
            </a:endParaRPr>
          </a:p>
        </p:txBody>
      </p:sp>
      <p:sp>
        <p:nvSpPr>
          <p:cNvPr id="227" name="Google Shape;227;p25"/>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rightclicking on a photo and using "Replace Image" to show your own photo.</a:t>
            </a:r>
            <a:endParaRPr sz="700">
              <a:solidFill>
                <a:srgbClr val="D9F0FF"/>
              </a:solidFill>
            </a:endParaRPr>
          </a:p>
        </p:txBody>
      </p:sp>
      <p:pic>
        <p:nvPicPr>
          <p:cNvPr id="228" name="Google Shape;228;p25"/>
          <p:cNvPicPr preferRelativeResize="0"/>
          <p:nvPr/>
        </p:nvPicPr>
        <p:blipFill>
          <a:blip r:embed="rId3">
            <a:alphaModFix/>
          </a:blip>
          <a:stretch>
            <a:fillRect/>
          </a:stretch>
        </p:blipFill>
        <p:spPr>
          <a:xfrm>
            <a:off x="5101550" y="1119325"/>
            <a:ext cx="3606678" cy="3125788"/>
          </a:xfrm>
          <a:prstGeom prst="rect">
            <a:avLst/>
          </a:prstGeom>
          <a:noFill/>
          <a:ln>
            <a:noFill/>
          </a:ln>
        </p:spPr>
      </p:pic>
      <p:sp>
        <p:nvSpPr>
          <p:cNvPr id="229" name="Google Shape;229;p25"/>
          <p:cNvSpPr txBox="1"/>
          <p:nvPr/>
        </p:nvSpPr>
        <p:spPr>
          <a:xfrm>
            <a:off x="7074125" y="4327725"/>
            <a:ext cx="2083500" cy="8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Spiceworks.com</a:t>
            </a:r>
            <a:endParaRPr sz="800">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618825" y="42107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50"/>
              <a:t>Neural Networks</a:t>
            </a:r>
            <a:endParaRPr sz="2150"/>
          </a:p>
          <a:p>
            <a:pPr indent="0" lvl="0" marL="0" rtl="0" algn="l">
              <a:spcBef>
                <a:spcPts val="0"/>
              </a:spcBef>
              <a:spcAft>
                <a:spcPts val="0"/>
              </a:spcAft>
              <a:buNone/>
            </a:pPr>
            <a:r>
              <a:rPr b="0" lang="en-GB" sz="2150"/>
              <a:t>02</a:t>
            </a:r>
            <a:endParaRPr b="0" sz="2150"/>
          </a:p>
        </p:txBody>
      </p:sp>
      <p:sp>
        <p:nvSpPr>
          <p:cNvPr id="235" name="Google Shape;235;p26"/>
          <p:cNvSpPr txBox="1"/>
          <p:nvPr>
            <p:ph idx="1" type="body"/>
          </p:nvPr>
        </p:nvSpPr>
        <p:spPr>
          <a:xfrm>
            <a:off x="618825" y="808201"/>
            <a:ext cx="4357800" cy="4261200"/>
          </a:xfrm>
          <a:prstGeom prst="rect">
            <a:avLst/>
          </a:prstGeom>
        </p:spPr>
        <p:txBody>
          <a:bodyPr anchorCtr="0" anchor="t" bIns="91425" lIns="91425" spcFirstLastPara="1" rIns="91425" wrap="square" tIns="91425">
            <a:noAutofit/>
          </a:bodyPr>
          <a:lstStyle/>
          <a:p>
            <a:pPr indent="0" lvl="0" marL="0" rtl="0" algn="l">
              <a:lnSpc>
                <a:spcPct val="100000"/>
              </a:lnSpc>
              <a:spcBef>
                <a:spcPts val="1400"/>
              </a:spcBef>
              <a:spcAft>
                <a:spcPts val="0"/>
              </a:spcAft>
              <a:buNone/>
            </a:pPr>
            <a:r>
              <a:t/>
            </a:r>
            <a:endParaRPr sz="1100">
              <a:solidFill>
                <a:srgbClr val="000000"/>
              </a:solidFill>
              <a:latin typeface="Arial"/>
              <a:ea typeface="Arial"/>
              <a:cs typeface="Arial"/>
              <a:sym typeface="Arial"/>
            </a:endParaRPr>
          </a:p>
          <a:p>
            <a:pPr indent="0" lvl="0" marL="0" rtl="0" algn="l">
              <a:lnSpc>
                <a:spcPct val="100000"/>
              </a:lnSpc>
              <a:spcBef>
                <a:spcPts val="1400"/>
              </a:spcBef>
              <a:spcAft>
                <a:spcPts val="0"/>
              </a:spcAft>
              <a:buNone/>
            </a:pPr>
            <a:r>
              <a:rPr b="1" lang="en-GB" sz="1100">
                <a:solidFill>
                  <a:srgbClr val="000000"/>
                </a:solidFill>
                <a:latin typeface="Arial"/>
                <a:ea typeface="Arial"/>
                <a:cs typeface="Arial"/>
                <a:sym typeface="Arial"/>
              </a:rPr>
              <a:t>Enhanced model</a:t>
            </a:r>
            <a:r>
              <a:rPr b="1" lang="en-GB" sz="1100">
                <a:solidFill>
                  <a:srgbClr val="000000"/>
                </a:solidFill>
                <a:latin typeface="Arial"/>
                <a:ea typeface="Arial"/>
                <a:cs typeface="Arial"/>
                <a:sym typeface="Arial"/>
              </a:rPr>
              <a:t> a</a:t>
            </a:r>
            <a:r>
              <a:rPr b="1" lang="en-GB" sz="1100">
                <a:solidFill>
                  <a:srgbClr val="000000"/>
                </a:solidFill>
                <a:latin typeface="Arial"/>
                <a:ea typeface="Arial"/>
                <a:cs typeface="Arial"/>
                <a:sym typeface="Arial"/>
              </a:rPr>
              <a:t>rchitecture</a:t>
            </a:r>
            <a:r>
              <a:rPr b="1" lang="en-GB" sz="1100">
                <a:solidFill>
                  <a:srgbClr val="000000"/>
                </a:solidFill>
                <a:latin typeface="Arial"/>
                <a:ea typeface="Arial"/>
                <a:cs typeface="Arial"/>
                <a:sym typeface="Arial"/>
              </a:rPr>
              <a:t>:</a:t>
            </a:r>
            <a:endParaRPr b="1" sz="1100">
              <a:solidFill>
                <a:srgbClr val="000000"/>
              </a:solidFill>
              <a:latin typeface="Arial"/>
              <a:ea typeface="Arial"/>
              <a:cs typeface="Arial"/>
              <a:sym typeface="Arial"/>
            </a:endParaRPr>
          </a:p>
          <a:p>
            <a:pPr indent="0" lvl="0" marL="0" rtl="0" algn="l">
              <a:spcBef>
                <a:spcPts val="600"/>
              </a:spcBef>
              <a:spcAft>
                <a:spcPts val="0"/>
              </a:spcAft>
              <a:buNone/>
            </a:pPr>
            <a:r>
              <a:rPr lang="en-GB" sz="1000">
                <a:solidFill>
                  <a:srgbClr val="0E0E0E"/>
                </a:solidFill>
                <a:latin typeface="Arial"/>
                <a:ea typeface="Arial"/>
                <a:cs typeface="Arial"/>
                <a:sym typeface="Arial"/>
              </a:rPr>
              <a:t>This model demonstrated moderate performance, explaining 64.44% of the variability in the target variable. The architecture included:</a:t>
            </a:r>
            <a:endParaRPr sz="1000">
              <a:solidFill>
                <a:srgbClr val="0E0E0E"/>
              </a:solidFill>
              <a:latin typeface="Arial"/>
              <a:ea typeface="Arial"/>
              <a:cs typeface="Arial"/>
              <a:sym typeface="Arial"/>
            </a:endParaRPr>
          </a:p>
          <a:p>
            <a:pPr indent="-273050" lvl="0" marL="457200" rtl="0" algn="l">
              <a:spcBef>
                <a:spcPts val="600"/>
              </a:spcBef>
              <a:spcAft>
                <a:spcPts val="0"/>
              </a:spcAft>
              <a:buClr>
                <a:srgbClr val="1F1F1F"/>
              </a:buClr>
              <a:buSzPts val="700"/>
              <a:buFont typeface="Roboto"/>
              <a:buChar char="●"/>
            </a:pPr>
            <a:r>
              <a:rPr lang="en-GB" sz="1000">
                <a:solidFill>
                  <a:srgbClr val="0E0E0E"/>
                </a:solidFill>
                <a:latin typeface="Arial"/>
                <a:ea typeface="Arial"/>
                <a:cs typeface="Arial"/>
                <a:sym typeface="Arial"/>
              </a:rPr>
              <a:t>256 neurons in the input layer,</a:t>
            </a:r>
            <a:endParaRPr sz="1000">
              <a:solidFill>
                <a:srgbClr val="0E0E0E"/>
              </a:solidFill>
              <a:latin typeface="Arial"/>
              <a:ea typeface="Arial"/>
              <a:cs typeface="Arial"/>
              <a:sym typeface="Arial"/>
            </a:endParaRPr>
          </a:p>
          <a:p>
            <a:pPr indent="-273050" lvl="0" marL="457200" rtl="0" algn="l">
              <a:spcBef>
                <a:spcPts val="0"/>
              </a:spcBef>
              <a:spcAft>
                <a:spcPts val="0"/>
              </a:spcAft>
              <a:buClr>
                <a:srgbClr val="1F1F1F"/>
              </a:buClr>
              <a:buSzPts val="700"/>
              <a:buFont typeface="Roboto"/>
              <a:buChar char="●"/>
            </a:pPr>
            <a:r>
              <a:rPr lang="en-GB" sz="1000">
                <a:solidFill>
                  <a:srgbClr val="0E0E0E"/>
                </a:solidFill>
                <a:latin typeface="Arial"/>
                <a:ea typeface="Arial"/>
                <a:cs typeface="Arial"/>
                <a:sym typeface="Arial"/>
              </a:rPr>
              <a:t>Dropout layers to prevent overfitting, and</a:t>
            </a:r>
            <a:endParaRPr sz="1000">
              <a:solidFill>
                <a:srgbClr val="0E0E0E"/>
              </a:solidFill>
              <a:latin typeface="Arial"/>
              <a:ea typeface="Arial"/>
              <a:cs typeface="Arial"/>
              <a:sym typeface="Arial"/>
            </a:endParaRPr>
          </a:p>
          <a:p>
            <a:pPr indent="-273050" lvl="0" marL="457200" rtl="0" algn="l">
              <a:spcBef>
                <a:spcPts val="0"/>
              </a:spcBef>
              <a:spcAft>
                <a:spcPts val="0"/>
              </a:spcAft>
              <a:buClr>
                <a:srgbClr val="1F1F1F"/>
              </a:buClr>
              <a:buSzPts val="700"/>
              <a:buFont typeface="Roboto"/>
              <a:buChar char="●"/>
            </a:pPr>
            <a:r>
              <a:rPr lang="en-GB" sz="1000">
                <a:solidFill>
                  <a:srgbClr val="0E0E0E"/>
                </a:solidFill>
                <a:latin typeface="Arial"/>
                <a:ea typeface="Arial"/>
                <a:cs typeface="Arial"/>
                <a:sym typeface="Arial"/>
              </a:rPr>
              <a:t>Batch normalization for improved stability.</a:t>
            </a:r>
            <a:endParaRPr sz="1000">
              <a:solidFill>
                <a:srgbClr val="0E0E0E"/>
              </a:solidFill>
              <a:latin typeface="Arial"/>
              <a:ea typeface="Arial"/>
              <a:cs typeface="Arial"/>
              <a:sym typeface="Arial"/>
            </a:endParaRPr>
          </a:p>
          <a:p>
            <a:pPr indent="-127000" lvl="0" marL="127000" rtl="0" algn="l">
              <a:lnSpc>
                <a:spcPct val="100000"/>
              </a:lnSpc>
              <a:spcBef>
                <a:spcPts val="900"/>
              </a:spcBef>
              <a:spcAft>
                <a:spcPts val="0"/>
              </a:spcAft>
              <a:buNone/>
            </a:pPr>
            <a:r>
              <a:rPr lang="en-GB" sz="1000">
                <a:solidFill>
                  <a:srgbClr val="0E0E0E"/>
                </a:solidFill>
                <a:latin typeface="Arial"/>
                <a:ea typeface="Arial"/>
                <a:cs typeface="Arial"/>
                <a:sym typeface="Arial"/>
              </a:rPr>
              <a:t>	 Results:</a:t>
            </a:r>
            <a:endParaRPr sz="1000">
              <a:solidFill>
                <a:srgbClr val="0E0E0E"/>
              </a:solidFill>
              <a:latin typeface="Arial"/>
              <a:ea typeface="Arial"/>
              <a:cs typeface="Arial"/>
              <a:sym typeface="Arial"/>
            </a:endParaRPr>
          </a:p>
          <a:p>
            <a:pPr indent="-247650" lvl="1" marL="914400" rtl="0" algn="l">
              <a:lnSpc>
                <a:spcPct val="100000"/>
              </a:lnSpc>
              <a:spcBef>
                <a:spcPts val="1200"/>
              </a:spcBef>
              <a:spcAft>
                <a:spcPts val="0"/>
              </a:spcAft>
              <a:buClr>
                <a:srgbClr val="1F1F1F"/>
              </a:buClr>
              <a:buSzPts val="300"/>
              <a:buFont typeface="Roboto"/>
              <a:buChar char="○"/>
            </a:pPr>
            <a:r>
              <a:rPr lang="en-GB" sz="1000">
                <a:solidFill>
                  <a:srgbClr val="0E0E0E"/>
                </a:solidFill>
                <a:latin typeface="Arial"/>
                <a:ea typeface="Arial"/>
                <a:cs typeface="Arial"/>
                <a:sym typeface="Arial"/>
              </a:rPr>
              <a:t>MSE: 295,780.94</a:t>
            </a:r>
            <a:endParaRPr sz="1000">
              <a:solidFill>
                <a:srgbClr val="0E0E0E"/>
              </a:solidFill>
              <a:latin typeface="Arial"/>
              <a:ea typeface="Arial"/>
              <a:cs typeface="Arial"/>
              <a:sym typeface="Arial"/>
            </a:endParaRPr>
          </a:p>
          <a:p>
            <a:pPr indent="-247650" lvl="1" marL="914400" rtl="0" algn="l">
              <a:lnSpc>
                <a:spcPct val="100000"/>
              </a:lnSpc>
              <a:spcBef>
                <a:spcPts val="0"/>
              </a:spcBef>
              <a:spcAft>
                <a:spcPts val="0"/>
              </a:spcAft>
              <a:buClr>
                <a:srgbClr val="1F1F1F"/>
              </a:buClr>
              <a:buSzPts val="300"/>
              <a:buFont typeface="Roboto"/>
              <a:buChar char="○"/>
            </a:pPr>
            <a:r>
              <a:rPr lang="en-GB" sz="1000">
                <a:solidFill>
                  <a:srgbClr val="0E0E0E"/>
                </a:solidFill>
                <a:latin typeface="Arial"/>
                <a:ea typeface="Arial"/>
                <a:cs typeface="Arial"/>
                <a:sym typeface="Arial"/>
              </a:rPr>
              <a:t>R-squared: 0.6444 (64.44%)</a:t>
            </a:r>
            <a:endParaRPr sz="1000">
              <a:solidFill>
                <a:srgbClr val="0E0E0E"/>
              </a:solidFill>
              <a:latin typeface="Arial"/>
              <a:ea typeface="Arial"/>
              <a:cs typeface="Arial"/>
              <a:sym typeface="Arial"/>
            </a:endParaRPr>
          </a:p>
          <a:p>
            <a:pPr indent="0" lvl="0" marL="0" rtl="0" algn="l">
              <a:spcBef>
                <a:spcPts val="1000"/>
              </a:spcBef>
              <a:spcAft>
                <a:spcPts val="0"/>
              </a:spcAft>
              <a:buNone/>
            </a:pPr>
            <a:r>
              <a:rPr b="1" lang="en-GB" sz="1000">
                <a:solidFill>
                  <a:srgbClr val="0E0E0E"/>
                </a:solidFill>
                <a:latin typeface="Arial"/>
                <a:ea typeface="Arial"/>
                <a:cs typeface="Arial"/>
                <a:sym typeface="Arial"/>
              </a:rPr>
              <a:t>Optimized model a</a:t>
            </a:r>
            <a:r>
              <a:rPr b="1" lang="en-GB" sz="1000">
                <a:solidFill>
                  <a:srgbClr val="0E0E0E"/>
                </a:solidFill>
                <a:latin typeface="Arial"/>
                <a:ea typeface="Arial"/>
                <a:cs typeface="Arial"/>
                <a:sym typeface="Arial"/>
              </a:rPr>
              <a:t>rchitecture</a:t>
            </a:r>
            <a:r>
              <a:rPr b="1" lang="en-GB" sz="1000">
                <a:solidFill>
                  <a:srgbClr val="0E0E0E"/>
                </a:solidFill>
                <a:latin typeface="Arial"/>
                <a:ea typeface="Arial"/>
                <a:cs typeface="Arial"/>
                <a:sym typeface="Arial"/>
              </a:rPr>
              <a:t>:</a:t>
            </a:r>
            <a:endParaRPr b="1" sz="1000">
              <a:solidFill>
                <a:srgbClr val="0E0E0E"/>
              </a:solidFill>
              <a:latin typeface="Arial"/>
              <a:ea typeface="Arial"/>
              <a:cs typeface="Arial"/>
              <a:sym typeface="Arial"/>
            </a:endParaRPr>
          </a:p>
          <a:p>
            <a:pPr indent="-273050" lvl="0" marL="457200" rtl="0" algn="l">
              <a:spcBef>
                <a:spcPts val="600"/>
              </a:spcBef>
              <a:spcAft>
                <a:spcPts val="0"/>
              </a:spcAft>
              <a:buClr>
                <a:srgbClr val="1F1F1F"/>
              </a:buClr>
              <a:buSzPts val="700"/>
              <a:buFont typeface="Roboto"/>
              <a:buChar char="●"/>
            </a:pPr>
            <a:r>
              <a:rPr lang="en-GB" sz="1000">
                <a:solidFill>
                  <a:srgbClr val="0E0E0E"/>
                </a:solidFill>
                <a:latin typeface="Arial"/>
                <a:ea typeface="Arial"/>
                <a:cs typeface="Arial"/>
                <a:sym typeface="Arial"/>
              </a:rPr>
              <a:t>Additional regularization techniques (e.g., L2 regularization),</a:t>
            </a:r>
            <a:endParaRPr sz="1000">
              <a:solidFill>
                <a:srgbClr val="0E0E0E"/>
              </a:solidFill>
              <a:latin typeface="Arial"/>
              <a:ea typeface="Arial"/>
              <a:cs typeface="Arial"/>
              <a:sym typeface="Arial"/>
            </a:endParaRPr>
          </a:p>
          <a:p>
            <a:pPr indent="-273050" lvl="0" marL="457200" rtl="0" algn="l">
              <a:spcBef>
                <a:spcPts val="0"/>
              </a:spcBef>
              <a:spcAft>
                <a:spcPts val="0"/>
              </a:spcAft>
              <a:buClr>
                <a:srgbClr val="1F1F1F"/>
              </a:buClr>
              <a:buSzPts val="700"/>
              <a:buFont typeface="Roboto"/>
              <a:buChar char="●"/>
            </a:pPr>
            <a:r>
              <a:rPr lang="en-GB" sz="1000">
                <a:solidFill>
                  <a:srgbClr val="0E0E0E"/>
                </a:solidFill>
                <a:latin typeface="Arial"/>
                <a:ea typeface="Arial"/>
                <a:cs typeface="Arial"/>
                <a:sym typeface="Arial"/>
              </a:rPr>
              <a:t>Optimized learning rate, and</a:t>
            </a:r>
            <a:endParaRPr sz="1000">
              <a:solidFill>
                <a:srgbClr val="0E0E0E"/>
              </a:solidFill>
              <a:latin typeface="Arial"/>
              <a:ea typeface="Arial"/>
              <a:cs typeface="Arial"/>
              <a:sym typeface="Arial"/>
            </a:endParaRPr>
          </a:p>
          <a:p>
            <a:pPr indent="-273050" lvl="0" marL="457200" rtl="0" algn="l">
              <a:spcBef>
                <a:spcPts val="0"/>
              </a:spcBef>
              <a:spcAft>
                <a:spcPts val="0"/>
              </a:spcAft>
              <a:buClr>
                <a:srgbClr val="1F1F1F"/>
              </a:buClr>
              <a:buSzPts val="700"/>
              <a:buFont typeface="Roboto"/>
              <a:buChar char="●"/>
            </a:pPr>
            <a:r>
              <a:rPr lang="en-GB" sz="1000">
                <a:solidFill>
                  <a:srgbClr val="0E0E0E"/>
                </a:solidFill>
                <a:latin typeface="Arial"/>
                <a:ea typeface="Arial"/>
                <a:cs typeface="Arial"/>
                <a:sym typeface="Arial"/>
              </a:rPr>
              <a:t>More targeted dropout rates.</a:t>
            </a:r>
            <a:endParaRPr sz="1000">
              <a:solidFill>
                <a:srgbClr val="0E0E0E"/>
              </a:solidFill>
              <a:latin typeface="Arial"/>
              <a:ea typeface="Arial"/>
              <a:cs typeface="Arial"/>
              <a:sym typeface="Arial"/>
            </a:endParaRPr>
          </a:p>
          <a:p>
            <a:pPr indent="0" lvl="0" marL="0" rtl="0" algn="l">
              <a:lnSpc>
                <a:spcPct val="100000"/>
              </a:lnSpc>
              <a:spcBef>
                <a:spcPts val="600"/>
              </a:spcBef>
              <a:spcAft>
                <a:spcPts val="0"/>
              </a:spcAft>
              <a:buNone/>
            </a:pPr>
            <a:r>
              <a:rPr lang="en-GB" sz="1000">
                <a:solidFill>
                  <a:srgbClr val="0E0E0E"/>
                </a:solidFill>
                <a:latin typeface="Arial"/>
                <a:ea typeface="Arial"/>
                <a:cs typeface="Arial"/>
                <a:sym typeface="Arial"/>
              </a:rPr>
              <a:t>  Results:</a:t>
            </a:r>
            <a:endParaRPr sz="1000">
              <a:solidFill>
                <a:srgbClr val="0E0E0E"/>
              </a:solidFill>
              <a:latin typeface="Arial"/>
              <a:ea typeface="Arial"/>
              <a:cs typeface="Arial"/>
              <a:sym typeface="Arial"/>
            </a:endParaRPr>
          </a:p>
          <a:p>
            <a:pPr indent="-247650" lvl="1" marL="914400" rtl="0" algn="l">
              <a:lnSpc>
                <a:spcPct val="100000"/>
              </a:lnSpc>
              <a:spcBef>
                <a:spcPts val="1200"/>
              </a:spcBef>
              <a:spcAft>
                <a:spcPts val="0"/>
              </a:spcAft>
              <a:buClr>
                <a:srgbClr val="1F1F1F"/>
              </a:buClr>
              <a:buSzPts val="300"/>
              <a:buFont typeface="Roboto"/>
              <a:buChar char="○"/>
            </a:pPr>
            <a:r>
              <a:rPr lang="en-GB" sz="1000">
                <a:solidFill>
                  <a:srgbClr val="0E0E0E"/>
                </a:solidFill>
                <a:latin typeface="Arial"/>
                <a:ea typeface="Arial"/>
                <a:cs typeface="Arial"/>
                <a:sym typeface="Arial"/>
              </a:rPr>
              <a:t>MSE: 322,983.44</a:t>
            </a:r>
            <a:endParaRPr sz="1000">
              <a:solidFill>
                <a:srgbClr val="0E0E0E"/>
              </a:solidFill>
              <a:latin typeface="Arial"/>
              <a:ea typeface="Arial"/>
              <a:cs typeface="Arial"/>
              <a:sym typeface="Arial"/>
            </a:endParaRPr>
          </a:p>
          <a:p>
            <a:pPr indent="-247650" lvl="1" marL="914400" rtl="0" algn="l">
              <a:lnSpc>
                <a:spcPct val="100000"/>
              </a:lnSpc>
              <a:spcBef>
                <a:spcPts val="0"/>
              </a:spcBef>
              <a:spcAft>
                <a:spcPts val="0"/>
              </a:spcAft>
              <a:buClr>
                <a:srgbClr val="1F1F1F"/>
              </a:buClr>
              <a:buSzPts val="300"/>
              <a:buFont typeface="Roboto"/>
              <a:buChar char="○"/>
            </a:pPr>
            <a:r>
              <a:rPr lang="en-GB" sz="1000">
                <a:solidFill>
                  <a:srgbClr val="0E0E0E"/>
                </a:solidFill>
                <a:latin typeface="Arial"/>
                <a:ea typeface="Arial"/>
                <a:cs typeface="Arial"/>
                <a:sym typeface="Arial"/>
              </a:rPr>
              <a:t>R-squared: 0.6117 (61.17%)</a:t>
            </a:r>
            <a:endParaRPr sz="1000">
              <a:solidFill>
                <a:srgbClr val="0E0E0E"/>
              </a:solidFill>
              <a:latin typeface="Arial"/>
              <a:ea typeface="Arial"/>
              <a:cs typeface="Arial"/>
              <a:sym typeface="Arial"/>
            </a:endParaRPr>
          </a:p>
          <a:p>
            <a:pPr indent="0" lvl="0" marL="0" rtl="0" algn="l">
              <a:spcBef>
                <a:spcPts val="1200"/>
              </a:spcBef>
              <a:spcAft>
                <a:spcPts val="0"/>
              </a:spcAft>
              <a:buNone/>
            </a:pPr>
            <a:r>
              <a:t/>
            </a:r>
            <a:endParaRPr sz="900">
              <a:solidFill>
                <a:srgbClr val="000000"/>
              </a:solidFill>
              <a:latin typeface="Arial"/>
              <a:ea typeface="Arial"/>
              <a:cs typeface="Arial"/>
              <a:sym typeface="Arial"/>
            </a:endParaRPr>
          </a:p>
          <a:p>
            <a:pPr indent="0" lvl="0" marL="0" rtl="0" algn="l">
              <a:spcBef>
                <a:spcPts val="1200"/>
              </a:spcBef>
              <a:spcAft>
                <a:spcPts val="1600"/>
              </a:spcAft>
              <a:buNone/>
            </a:pPr>
            <a:r>
              <a:t/>
            </a:r>
            <a:endParaRPr sz="900"/>
          </a:p>
        </p:txBody>
      </p:sp>
      <p:pic>
        <p:nvPicPr>
          <p:cNvPr id="236" name="Google Shape;236;p26"/>
          <p:cNvPicPr preferRelativeResize="0"/>
          <p:nvPr/>
        </p:nvPicPr>
        <p:blipFill>
          <a:blip r:embed="rId3">
            <a:alphaModFix/>
          </a:blip>
          <a:stretch>
            <a:fillRect/>
          </a:stretch>
        </p:blipFill>
        <p:spPr>
          <a:xfrm>
            <a:off x="5141289" y="704775"/>
            <a:ext cx="3629361" cy="4364626"/>
          </a:xfrm>
          <a:prstGeom prst="rect">
            <a:avLst/>
          </a:prstGeom>
          <a:noFill/>
          <a:ln>
            <a:noFill/>
          </a:ln>
        </p:spPr>
      </p:pic>
      <p:sp>
        <p:nvSpPr>
          <p:cNvPr id="237" name="Google Shape;237;p26"/>
          <p:cNvSpPr txBox="1"/>
          <p:nvPr/>
        </p:nvSpPr>
        <p:spPr>
          <a:xfrm>
            <a:off x="7381025" y="4843300"/>
            <a:ext cx="21816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Wikipedia user Glosser.ca</a:t>
            </a:r>
            <a:endParaRPr sz="80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